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0"/>
  </p:notesMasterIdLst>
  <p:sldIdLst>
    <p:sldId id="256" r:id="rId2"/>
    <p:sldId id="258" r:id="rId3"/>
    <p:sldId id="290" r:id="rId4"/>
    <p:sldId id="291" r:id="rId5"/>
    <p:sldId id="271" r:id="rId6"/>
    <p:sldId id="279" r:id="rId7"/>
    <p:sldId id="272" r:id="rId8"/>
    <p:sldId id="292" r:id="rId9"/>
    <p:sldId id="273" r:id="rId10"/>
    <p:sldId id="280" r:id="rId11"/>
    <p:sldId id="293" r:id="rId12"/>
    <p:sldId id="277" r:id="rId13"/>
    <p:sldId id="274" r:id="rId14"/>
    <p:sldId id="294" r:id="rId15"/>
    <p:sldId id="295" r:id="rId16"/>
    <p:sldId id="296" r:id="rId17"/>
    <p:sldId id="297" r:id="rId18"/>
    <p:sldId id="28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00"/>
    <a:srgbClr val="99CB38"/>
    <a:srgbClr val="FF6600"/>
    <a:srgbClr val="FF9933"/>
    <a:srgbClr val="F0F2F1"/>
    <a:srgbClr val="818181"/>
    <a:srgbClr val="F2F2F2"/>
    <a:srgbClr val="667D2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983" autoAdjust="0"/>
  </p:normalViewPr>
  <p:slideViewPr>
    <p:cSldViewPr>
      <p:cViewPr varScale="1">
        <p:scale>
          <a:sx n="95" d="100"/>
          <a:sy n="95" d="100"/>
        </p:scale>
        <p:origin x="140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800" b="1" dirty="0"/>
              <a:t>2023 </a:t>
            </a:r>
            <a:r>
              <a:rPr lang="ko-KR" altLang="en-US" sz="1800" b="1" dirty="0"/>
              <a:t>직장인 </a:t>
            </a:r>
            <a:r>
              <a:rPr lang="ko-KR" altLang="en-US" sz="1800" b="1" dirty="0" err="1"/>
              <a:t>토익점수</a:t>
            </a:r>
            <a:r>
              <a:rPr lang="ko-KR" altLang="en-US" sz="1800" b="1" dirty="0"/>
              <a:t> 분포</a:t>
            </a:r>
          </a:p>
        </c:rich>
      </c:tx>
      <c:layout>
        <c:manualLayout>
          <c:xMode val="edge"/>
          <c:yMode val="edge"/>
          <c:x val="0.16656549906352069"/>
          <c:y val="0.10558629033266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2.6739590269851659E-2"/>
          <c:y val="0.17012027589282794"/>
          <c:w val="0.94652081946029665"/>
          <c:h val="0.6107879588680802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Sheet1!$A$2:$A$20</c:f>
              <c:numCache>
                <c:formatCode>General</c:formatCode>
                <c:ptCount val="19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12</c:v>
                </c:pt>
                <c:pt idx="5">
                  <c:v>20</c:v>
                </c:pt>
                <c:pt idx="6">
                  <c:v>27</c:v>
                </c:pt>
                <c:pt idx="7">
                  <c:v>34</c:v>
                </c:pt>
                <c:pt idx="8">
                  <c:v>42</c:v>
                </c:pt>
                <c:pt idx="9">
                  <c:v>51</c:v>
                </c:pt>
                <c:pt idx="10">
                  <c:v>63</c:v>
                </c:pt>
                <c:pt idx="11">
                  <c:v>76</c:v>
                </c:pt>
                <c:pt idx="12">
                  <c:v>91</c:v>
                </c:pt>
                <c:pt idx="13">
                  <c:v>104</c:v>
                </c:pt>
                <c:pt idx="14">
                  <c:v>90</c:v>
                </c:pt>
                <c:pt idx="15">
                  <c:v>68</c:v>
                </c:pt>
                <c:pt idx="16">
                  <c:v>50</c:v>
                </c:pt>
                <c:pt idx="17">
                  <c:v>30</c:v>
                </c:pt>
                <c:pt idx="1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E3-428A-BA1E-EE5E45974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-26"/>
        <c:axId val="567990376"/>
        <c:axId val="567987752"/>
      </c:barChart>
      <c:catAx>
        <c:axId val="567990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67987752"/>
        <c:crosses val="autoZero"/>
        <c:auto val="1"/>
        <c:lblAlgn val="ctr"/>
        <c:lblOffset val="100"/>
        <c:noMultiLvlLbl val="0"/>
      </c:catAx>
      <c:valAx>
        <c:axId val="567987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79903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0.16087</cdr:x>
      <cdr:y>0.2134</cdr:y>
    </cdr:from>
    <cdr:to>
      <cdr:x>0.63783</cdr:x>
      <cdr:y>0.21836</cdr:y>
    </cdr:to>
    <cdr:cxnSp macro="">
      <cdr:nvCxnSpPr>
        <cdr:cNvPr id="3" name="직선 연결선 2">
          <a:extLst xmlns:a="http://schemas.openxmlformats.org/drawingml/2006/main">
            <a:ext uri="{FF2B5EF4-FFF2-40B4-BE49-F238E27FC236}">
              <a16:creationId xmlns:a16="http://schemas.microsoft.com/office/drawing/2014/main" id="{948E62F9-D844-457C-AF56-24851B45930B}"/>
            </a:ext>
          </a:extLst>
        </cdr:cNvPr>
        <cdr:cNvCxnSpPr/>
      </cdr:nvCxnSpPr>
      <cdr:spPr>
        <a:xfrm xmlns:a="http://schemas.openxmlformats.org/drawingml/2006/main" flipV="1">
          <a:off x="947739" y="819151"/>
          <a:ext cx="2809875" cy="1905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AADB0-B73A-4FB9-807C-007B7860DA13}" type="datetimeFigureOut">
              <a:rPr lang="ko-KR" altLang="en-US" smtClean="0"/>
              <a:t>2025-02-13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BCF51-533D-4F81-9ACE-A4B7BB29FE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944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BCF51-533D-4F81-9ACE-A4B7BB29FE4A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36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또 가장 간단한 산포도의 측도는 범위입니다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최대값과 </a:t>
            </a:r>
            <a:r>
              <a:rPr lang="ko-KR" altLang="en-US" dirty="0" err="1"/>
              <a:t>죄소값과의</a:t>
            </a:r>
            <a:r>
              <a:rPr lang="ko-KR" altLang="en-US" dirty="0"/>
              <a:t> 거리이죠</a:t>
            </a:r>
            <a:r>
              <a:rPr lang="en-US" altLang="ko-KR" dirty="0"/>
              <a:t>. </a:t>
            </a:r>
            <a:r>
              <a:rPr lang="ko-KR" altLang="en-US" dirty="0" err="1"/>
              <a:t>이상값이</a:t>
            </a:r>
            <a:r>
              <a:rPr lang="en-US" altLang="ko-KR" dirty="0"/>
              <a:t> </a:t>
            </a:r>
            <a:r>
              <a:rPr lang="ko-KR" altLang="en-US" dirty="0"/>
              <a:t>있으면 범위가 갑자기 커지겠죠</a:t>
            </a:r>
            <a:endParaRPr lang="en-US" altLang="ko-KR" dirty="0"/>
          </a:p>
          <a:p>
            <a:r>
              <a:rPr lang="ko-KR" altLang="en-US" dirty="0"/>
              <a:t>다음과 같이 자료가 </a:t>
            </a:r>
            <a:r>
              <a:rPr lang="en-US" altLang="ko-KR" dirty="0"/>
              <a:t>1</a:t>
            </a:r>
            <a:r>
              <a:rPr lang="ko-KR" altLang="en-US" dirty="0"/>
              <a:t>부터 </a:t>
            </a:r>
            <a:r>
              <a:rPr lang="en-US" altLang="ko-KR" dirty="0"/>
              <a:t>13</a:t>
            </a:r>
            <a:r>
              <a:rPr lang="ko-KR" altLang="en-US" dirty="0"/>
              <a:t>까지 있다고 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1</a:t>
            </a:r>
            <a:r>
              <a:rPr lang="ko-KR" altLang="en-US" dirty="0"/>
              <a:t>부터 </a:t>
            </a:r>
            <a:r>
              <a:rPr lang="en-US" altLang="ko-KR" dirty="0"/>
              <a:t>13</a:t>
            </a:r>
            <a:r>
              <a:rPr lang="ko-KR" altLang="en-US" dirty="0"/>
              <a:t>까지를 </a:t>
            </a:r>
            <a:r>
              <a:rPr lang="en-US" altLang="ko-KR" dirty="0"/>
              <a:t>100%</a:t>
            </a:r>
            <a:r>
              <a:rPr lang="ko-KR" altLang="en-US" dirty="0"/>
              <a:t>라 하고 이를 반으로 나누고 또 반으로 나눠서 </a:t>
            </a:r>
            <a:r>
              <a:rPr lang="en-US" altLang="ko-KR" dirty="0"/>
              <a:t>¼ </a:t>
            </a:r>
            <a:r>
              <a:rPr lang="ko-KR" altLang="en-US" dirty="0"/>
              <a:t>등분을 하였다고 하면</a:t>
            </a:r>
            <a:endParaRPr lang="en-US" altLang="ko-KR" dirty="0"/>
          </a:p>
          <a:p>
            <a:r>
              <a:rPr lang="ko-KR" altLang="en-US" dirty="0"/>
              <a:t>각 값들은 다음과 같습니다</a:t>
            </a:r>
            <a:r>
              <a:rPr lang="en-US" altLang="ko-KR" dirty="0"/>
              <a:t>. </a:t>
            </a:r>
            <a:r>
              <a:rPr lang="ko-KR" altLang="en-US" dirty="0"/>
              <a:t>최소값은 </a:t>
            </a:r>
            <a:r>
              <a:rPr lang="en-US" altLang="ko-KR" dirty="0"/>
              <a:t>1</a:t>
            </a:r>
            <a:r>
              <a:rPr lang="ko-KR" altLang="en-US" dirty="0"/>
              <a:t>이고 최대값은 </a:t>
            </a:r>
            <a:r>
              <a:rPr lang="en-US" altLang="ko-KR" dirty="0"/>
              <a:t>13</a:t>
            </a:r>
            <a:r>
              <a:rPr lang="ko-KR" altLang="en-US" dirty="0"/>
              <a:t>이므로 범위는 </a:t>
            </a:r>
            <a:r>
              <a:rPr lang="en-US" altLang="ko-KR" dirty="0"/>
              <a:t>12</a:t>
            </a:r>
            <a:r>
              <a:rPr lang="ko-KR" altLang="en-US" dirty="0"/>
              <a:t>이고요</a:t>
            </a:r>
            <a:r>
              <a:rPr lang="en-US" altLang="ko-KR" dirty="0"/>
              <a:t>. </a:t>
            </a:r>
            <a:r>
              <a:rPr lang="ko-KR" altLang="en-US" dirty="0"/>
              <a:t>전체 데이터를 </a:t>
            </a:r>
            <a:r>
              <a:rPr lang="en-US" altLang="ko-KR" dirty="0"/>
              <a:t>4</a:t>
            </a:r>
            <a:r>
              <a:rPr lang="ko-KR" altLang="en-US" dirty="0"/>
              <a:t>등분하였으니 첫번째 </a:t>
            </a:r>
            <a:r>
              <a:rPr lang="en-US" altLang="ko-KR" dirty="0"/>
              <a:t>25% </a:t>
            </a:r>
            <a:r>
              <a:rPr lang="ko-KR" altLang="en-US" dirty="0"/>
              <a:t>값</a:t>
            </a:r>
            <a:r>
              <a:rPr lang="en-US" altLang="ko-KR" dirty="0"/>
              <a:t>, </a:t>
            </a:r>
            <a:r>
              <a:rPr lang="ko-KR" altLang="en-US" dirty="0"/>
              <a:t>즉 </a:t>
            </a:r>
            <a:r>
              <a:rPr lang="en-US" altLang="ko-KR" dirty="0"/>
              <a:t>1</a:t>
            </a:r>
            <a:r>
              <a:rPr lang="ko-KR" altLang="en-US" dirty="0"/>
              <a:t>사분위수는 </a:t>
            </a:r>
            <a:r>
              <a:rPr lang="en-US" altLang="ko-KR" dirty="0"/>
              <a:t>4</a:t>
            </a:r>
          </a:p>
          <a:p>
            <a:r>
              <a:rPr lang="en-US" altLang="ko-KR" dirty="0"/>
              <a:t>50%</a:t>
            </a:r>
            <a:r>
              <a:rPr lang="ko-KR" altLang="en-US" dirty="0"/>
              <a:t>값 즉 중앙값은 </a:t>
            </a:r>
            <a:r>
              <a:rPr lang="en-US" altLang="ko-KR" dirty="0"/>
              <a:t>7, 75% </a:t>
            </a:r>
            <a:r>
              <a:rPr lang="ko-KR" altLang="en-US" dirty="0"/>
              <a:t>즉 </a:t>
            </a:r>
            <a:r>
              <a:rPr lang="en-US" altLang="ko-KR" dirty="0"/>
              <a:t>¾ </a:t>
            </a:r>
            <a:r>
              <a:rPr lang="ko-KR" altLang="en-US" dirty="0"/>
              <a:t>에 해당되는 </a:t>
            </a:r>
            <a:r>
              <a:rPr lang="en-US" altLang="ko-KR" dirty="0"/>
              <a:t>3</a:t>
            </a:r>
            <a:r>
              <a:rPr lang="ko-KR" altLang="en-US" dirty="0"/>
              <a:t>사분위수는 </a:t>
            </a:r>
            <a:r>
              <a:rPr lang="en-US" altLang="ko-KR" dirty="0"/>
              <a:t>10</a:t>
            </a:r>
            <a:r>
              <a:rPr lang="ko-KR" altLang="en-US" dirty="0"/>
              <a:t>이 됩니다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BCF51-533D-4F81-9ACE-A4B7BB29FE4A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8219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BCF51-533D-4F81-9ACE-A4B7BB29FE4A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3300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앞의 그림을 가운데 </a:t>
            </a:r>
            <a:r>
              <a:rPr lang="en-US" altLang="ko-KR" dirty="0"/>
              <a:t>50%</a:t>
            </a:r>
            <a:r>
              <a:rPr lang="ko-KR" altLang="en-US" dirty="0"/>
              <a:t>를 중심으로 다시 그린 것을 상자그림 또는 </a:t>
            </a:r>
            <a:r>
              <a:rPr lang="ko-KR" altLang="en-US" dirty="0" err="1"/>
              <a:t>박스플롯이라하는데</a:t>
            </a:r>
            <a:r>
              <a:rPr lang="ko-KR" altLang="en-US" dirty="0"/>
              <a:t> 여기서 </a:t>
            </a:r>
            <a:r>
              <a:rPr lang="en-US" altLang="ko-KR" dirty="0"/>
              <a:t>3</a:t>
            </a:r>
            <a:r>
              <a:rPr lang="ko-KR" altLang="en-US" dirty="0"/>
              <a:t>사분위수와 </a:t>
            </a:r>
            <a:r>
              <a:rPr lang="en-US" altLang="ko-KR" dirty="0"/>
              <a:t>1</a:t>
            </a:r>
            <a:r>
              <a:rPr lang="ko-KR" altLang="en-US" dirty="0"/>
              <a:t>사분위수의 거리를 사분위범위수라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범위가 </a:t>
            </a:r>
            <a:r>
              <a:rPr lang="ko-KR" altLang="en-US" dirty="0" err="1"/>
              <a:t>이상값에</a:t>
            </a:r>
            <a:r>
              <a:rPr lang="ko-KR" altLang="en-US" dirty="0"/>
              <a:t> 급격히 움직이는데 반해서 </a:t>
            </a:r>
            <a:r>
              <a:rPr lang="ko-KR" altLang="en-US" dirty="0" err="1"/>
              <a:t>사분위범위수는</a:t>
            </a:r>
            <a:r>
              <a:rPr lang="ko-KR" altLang="en-US" dirty="0"/>
              <a:t> </a:t>
            </a:r>
            <a:r>
              <a:rPr lang="ko-KR" altLang="en-US" dirty="0" err="1"/>
              <a:t>이상값에</a:t>
            </a:r>
            <a:r>
              <a:rPr lang="ko-KR" altLang="en-US" dirty="0"/>
              <a:t> 민감하지 않고 강건한 </a:t>
            </a:r>
            <a:r>
              <a:rPr lang="ko-KR" altLang="en-US" dirty="0" err="1"/>
              <a:t>로버스트</a:t>
            </a:r>
            <a:r>
              <a:rPr lang="ko-KR" altLang="en-US" dirty="0"/>
              <a:t> 특성을 갖고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BCF51-533D-4F81-9ACE-A4B7BB29FE4A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227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지금까지 강의한 내용을 요약하도록 하겠습니다</a:t>
            </a:r>
            <a:endParaRPr lang="en-US" altLang="ko-KR" dirty="0"/>
          </a:p>
          <a:p>
            <a:r>
              <a:rPr lang="ko-KR" altLang="en-US" dirty="0"/>
              <a:t>통계학은 데이터를 수집하고 요약하고 분석하는 학문이다</a:t>
            </a:r>
            <a:r>
              <a:rPr lang="en-US" altLang="ko-KR" dirty="0"/>
              <a:t>. </a:t>
            </a:r>
            <a:r>
              <a:rPr lang="ko-KR" altLang="en-US" dirty="0"/>
              <a:t>요약하는 것이 기술통계학</a:t>
            </a:r>
            <a:r>
              <a:rPr lang="en-US" altLang="ko-KR" dirty="0"/>
              <a:t>, </a:t>
            </a:r>
            <a:r>
              <a:rPr lang="ko-KR" altLang="en-US" dirty="0"/>
              <a:t>분석하는 것이 </a:t>
            </a:r>
            <a:r>
              <a:rPr lang="ko-KR" altLang="en-US" dirty="0" err="1"/>
              <a:t>추론통계학입니다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우리가 관심을 갖는 대상 전체를 모집단이라 하고 여기서 대표성을 갖도록 뽑은 일부 자료를 </a:t>
            </a:r>
            <a:r>
              <a:rPr lang="ko-KR" altLang="en-US" dirty="0" err="1"/>
              <a:t>표본이라하는데</a:t>
            </a:r>
            <a:r>
              <a:rPr lang="ko-KR" altLang="en-US" dirty="0"/>
              <a:t> 모집단의 </a:t>
            </a:r>
            <a:r>
              <a:rPr lang="ko-KR" altLang="en-US" dirty="0" err="1"/>
              <a:t>특성값</a:t>
            </a:r>
            <a:r>
              <a:rPr lang="ko-KR" altLang="en-US" dirty="0"/>
              <a:t> </a:t>
            </a:r>
            <a:r>
              <a:rPr lang="ko-KR" altLang="en-US" dirty="0" err="1"/>
              <a:t>모수를</a:t>
            </a:r>
            <a:r>
              <a:rPr lang="ko-KR" altLang="en-US" dirty="0"/>
              <a:t> 표본의 </a:t>
            </a:r>
            <a:r>
              <a:rPr lang="ko-KR" altLang="en-US" dirty="0" err="1"/>
              <a:t>특성값</a:t>
            </a:r>
            <a:r>
              <a:rPr lang="ko-KR" altLang="en-US" dirty="0"/>
              <a:t> 통계량으로 추정해줍니다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자료를 숫자로 </a:t>
            </a:r>
            <a:r>
              <a:rPr lang="ko-KR" altLang="en-US" dirty="0" err="1"/>
              <a:t>요약하는데는</a:t>
            </a:r>
            <a:r>
              <a:rPr lang="ko-KR" altLang="en-US" dirty="0"/>
              <a:t> </a:t>
            </a:r>
            <a:r>
              <a:rPr lang="ko-KR" altLang="en-US" dirty="0" err="1"/>
              <a:t>대표값과</a:t>
            </a:r>
            <a:r>
              <a:rPr lang="ko-KR" altLang="en-US" dirty="0"/>
              <a:t> 산포도가 있다고 하였습니다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BCF51-533D-4F81-9ACE-A4B7BB29FE4A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100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BCF51-533D-4F81-9ACE-A4B7BB29FE4A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4206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자 이제 산포도에 대해 알아보도록 하겠습니다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BCF51-533D-4F81-9ACE-A4B7BB29FE4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0782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자료가</a:t>
            </a:r>
            <a:r>
              <a:rPr lang="en-US" altLang="ko-KR" dirty="0"/>
              <a:t> </a:t>
            </a:r>
            <a:r>
              <a:rPr lang="ko-KR" altLang="en-US" dirty="0"/>
              <a:t>중심에서 어느정도 </a:t>
            </a:r>
            <a:r>
              <a:rPr lang="ko-KR" altLang="en-US" dirty="0" err="1"/>
              <a:t>퍼져있는가를</a:t>
            </a:r>
            <a:r>
              <a:rPr lang="ko-KR" altLang="en-US" dirty="0"/>
              <a:t> 측정하는 가장 대표적인 측도는 분산입니다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영어로 </a:t>
            </a:r>
            <a:r>
              <a:rPr lang="en-US" altLang="ko-KR" dirty="0"/>
              <a:t>variance </a:t>
            </a:r>
            <a:r>
              <a:rPr lang="ko-KR" altLang="en-US" dirty="0"/>
              <a:t>라고 합니다</a:t>
            </a:r>
            <a:r>
              <a:rPr lang="en-US" altLang="ko-KR" dirty="0"/>
              <a:t>. </a:t>
            </a:r>
            <a:r>
              <a:rPr lang="ko-KR" altLang="en-US" dirty="0"/>
              <a:t>이는 </a:t>
            </a:r>
            <a:r>
              <a:rPr lang="ko-KR" altLang="en-US" dirty="0" err="1"/>
              <a:t>편차제곱합을</a:t>
            </a:r>
            <a:r>
              <a:rPr lang="ko-KR" altLang="en-US" dirty="0"/>
              <a:t> 데이터의 개수로 </a:t>
            </a:r>
            <a:r>
              <a:rPr lang="ko-KR" altLang="en-US" dirty="0" err="1"/>
              <a:t>나누것입니다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그림과 같은 자료가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중심에 평균이 있고요</a:t>
            </a:r>
            <a:r>
              <a:rPr lang="en-US" altLang="ko-KR" dirty="0"/>
              <a:t>. </a:t>
            </a:r>
            <a:r>
              <a:rPr lang="ko-KR" altLang="en-US" dirty="0"/>
              <a:t>산포도를 측정하기 위해 </a:t>
            </a:r>
            <a:r>
              <a:rPr lang="ko-KR" altLang="en-US" dirty="0" err="1"/>
              <a:t>이값들을</a:t>
            </a:r>
            <a:r>
              <a:rPr lang="ko-KR" altLang="en-US" dirty="0"/>
              <a:t> 모두 더하면 되겠죠</a:t>
            </a:r>
            <a:r>
              <a:rPr lang="en-US" altLang="ko-KR" dirty="0"/>
              <a:t>. </a:t>
            </a:r>
            <a:r>
              <a:rPr lang="ko-KR" altLang="en-US" dirty="0"/>
              <a:t>그런데 </a:t>
            </a:r>
            <a:r>
              <a:rPr lang="ko-KR" altLang="en-US" dirty="0" err="1"/>
              <a:t>이값은</a:t>
            </a:r>
            <a:r>
              <a:rPr lang="ko-KR" altLang="en-US" dirty="0"/>
              <a:t> </a:t>
            </a:r>
            <a:r>
              <a:rPr lang="en-US" altLang="ko-KR" dirty="0"/>
              <a:t>+-</a:t>
            </a:r>
            <a:r>
              <a:rPr lang="ko-KR" altLang="en-US" dirty="0"/>
              <a:t>가</a:t>
            </a:r>
            <a:r>
              <a:rPr lang="en-US" altLang="ko-KR" dirty="0"/>
              <a:t> </a:t>
            </a:r>
            <a:r>
              <a:rPr lang="ko-KR" altLang="en-US" dirty="0"/>
              <a:t>되어 </a:t>
            </a:r>
            <a:r>
              <a:rPr lang="en-US" altLang="ko-KR" dirty="0"/>
              <a:t>0</a:t>
            </a:r>
            <a:r>
              <a:rPr lang="ko-KR" altLang="en-US" dirty="0" err="1"/>
              <a:t>이됩니다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그래서 모두 </a:t>
            </a:r>
            <a:r>
              <a:rPr lang="en-US" altLang="ko-KR" dirty="0"/>
              <a:t>+</a:t>
            </a:r>
            <a:r>
              <a:rPr lang="ko-KR" altLang="en-US" dirty="0"/>
              <a:t>로 만들어주는데 </a:t>
            </a:r>
            <a:r>
              <a:rPr lang="ko-KR" altLang="en-US" dirty="0" err="1"/>
              <a:t>그러기위해</a:t>
            </a:r>
            <a:r>
              <a:rPr lang="ko-KR" altLang="en-US" dirty="0"/>
              <a:t> 절대값이나 제곱을 해줍니다</a:t>
            </a:r>
            <a:r>
              <a:rPr lang="en-US" altLang="ko-KR" dirty="0"/>
              <a:t>. </a:t>
            </a:r>
            <a:r>
              <a:rPr lang="ko-KR" altLang="en-US" dirty="0"/>
              <a:t>이론적으로 제곱한 경우에 사용이 더 용이하므로 제곱합니다</a:t>
            </a:r>
            <a:r>
              <a:rPr lang="en-US" altLang="ko-KR" dirty="0"/>
              <a:t>.</a:t>
            </a:r>
            <a:r>
              <a:rPr lang="ko-KR" altLang="en-US" dirty="0"/>
              <a:t>그래서 식은 다음과 같습니다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한가지 의외인 것은 </a:t>
            </a:r>
            <a:r>
              <a:rPr lang="en-US" altLang="ko-KR" dirty="0"/>
              <a:t>n</a:t>
            </a:r>
            <a:r>
              <a:rPr lang="ko-KR" altLang="en-US" dirty="0" err="1"/>
              <a:t>이아니고</a:t>
            </a:r>
            <a:r>
              <a:rPr lang="ko-KR" altLang="en-US" dirty="0"/>
              <a:t> </a:t>
            </a:r>
            <a:r>
              <a:rPr lang="en-US" altLang="ko-KR" dirty="0"/>
              <a:t>n-1</a:t>
            </a:r>
            <a:r>
              <a:rPr lang="ko-KR" altLang="en-US" dirty="0"/>
              <a:t>로 나눠준다는 사실이죠</a:t>
            </a:r>
            <a:r>
              <a:rPr lang="en-US" altLang="ko-KR" dirty="0"/>
              <a:t>. </a:t>
            </a:r>
            <a:r>
              <a:rPr lang="ko-KR" altLang="en-US" dirty="0"/>
              <a:t>우리가 </a:t>
            </a:r>
            <a:r>
              <a:rPr lang="ko-KR" altLang="en-US" dirty="0" err="1"/>
              <a:t>편차제곱합을</a:t>
            </a:r>
            <a:r>
              <a:rPr lang="ko-KR" altLang="en-US" dirty="0"/>
              <a:t> </a:t>
            </a:r>
            <a:r>
              <a:rPr lang="ko-KR" altLang="en-US" dirty="0" err="1"/>
              <a:t>구할때</a:t>
            </a:r>
            <a:r>
              <a:rPr lang="ko-KR" altLang="en-US" dirty="0"/>
              <a:t> 자료의 평균을 사용했는데 이는 실제 평균이 아니고 자료들만의 평균이라</a:t>
            </a:r>
            <a:endParaRPr lang="en-US" altLang="ko-KR" dirty="0"/>
          </a:p>
          <a:p>
            <a:r>
              <a:rPr lang="ko-KR" altLang="en-US" dirty="0"/>
              <a:t>이 </a:t>
            </a:r>
            <a:r>
              <a:rPr lang="ko-KR" altLang="en-US" dirty="0" err="1"/>
              <a:t>편차제곱합이</a:t>
            </a:r>
            <a:r>
              <a:rPr lang="ko-KR" altLang="en-US" dirty="0"/>
              <a:t> 실제보다는 작게 추정됩니다</a:t>
            </a:r>
            <a:r>
              <a:rPr lang="en-US" altLang="ko-KR" dirty="0"/>
              <a:t>. </a:t>
            </a:r>
            <a:r>
              <a:rPr lang="ko-KR" altLang="en-US" dirty="0"/>
              <a:t>그래서 나눠주는 분모도 줄여주는데 이론적으로 하나를 </a:t>
            </a:r>
            <a:r>
              <a:rPr lang="ko-KR" altLang="en-US" dirty="0" err="1"/>
              <a:t>빼주는</a:t>
            </a:r>
            <a:r>
              <a:rPr lang="ko-KR" altLang="en-US" dirty="0"/>
              <a:t> 것이 적절합니다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BCF51-533D-4F81-9ACE-A4B7BB29FE4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0711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BCF51-533D-4F81-9ACE-A4B7BB29FE4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6327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표준편차입니다</a:t>
            </a:r>
            <a:r>
              <a:rPr lang="en-US" altLang="ko-KR" dirty="0"/>
              <a:t>. </a:t>
            </a:r>
            <a:r>
              <a:rPr lang="ko-KR" altLang="en-US" dirty="0"/>
              <a:t>표준 </a:t>
            </a:r>
            <a:r>
              <a:rPr lang="en-US" altLang="ko-KR" dirty="0"/>
              <a:t>standard </a:t>
            </a:r>
            <a:r>
              <a:rPr lang="ko-KR" altLang="en-US" dirty="0"/>
              <a:t>편차 </a:t>
            </a:r>
            <a:r>
              <a:rPr lang="en-US" altLang="ko-KR" dirty="0"/>
              <a:t>deviation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표준편차는 분산의 제곱근입니다</a:t>
            </a:r>
            <a:r>
              <a:rPr lang="en-US" altLang="ko-KR" dirty="0"/>
              <a:t>. </a:t>
            </a:r>
            <a:r>
              <a:rPr lang="ko-KR" altLang="en-US" dirty="0" err="1"/>
              <a:t>다시말해</a:t>
            </a:r>
            <a:r>
              <a:rPr lang="ko-KR" altLang="en-US" dirty="0"/>
              <a:t> 표준편차를 제곱하면 분산이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분산이</a:t>
            </a:r>
            <a:r>
              <a:rPr lang="en-US" altLang="ko-KR" dirty="0"/>
              <a:t> 9</a:t>
            </a:r>
            <a:r>
              <a:rPr lang="ko-KR" altLang="en-US" dirty="0"/>
              <a:t>이면 표준편차는 </a:t>
            </a:r>
            <a:r>
              <a:rPr lang="en-US" altLang="ko-KR" dirty="0"/>
              <a:t>3</a:t>
            </a:r>
            <a:r>
              <a:rPr lang="ko-KR" altLang="en-US" dirty="0"/>
              <a:t>이죠</a:t>
            </a:r>
            <a:r>
              <a:rPr lang="en-US" altLang="ko-KR" dirty="0"/>
              <a:t>. </a:t>
            </a:r>
            <a:r>
              <a:rPr lang="ko-KR" altLang="en-US" dirty="0" err="1"/>
              <a:t>한번더</a:t>
            </a:r>
            <a:r>
              <a:rPr lang="ko-KR" altLang="en-US" dirty="0"/>
              <a:t> 분산이 </a:t>
            </a:r>
            <a:r>
              <a:rPr lang="en-US" altLang="ko-KR" dirty="0"/>
              <a:t>2</a:t>
            </a:r>
            <a:r>
              <a:rPr lang="ko-KR" altLang="en-US" dirty="0"/>
              <a:t>이면 표준편차는 루트</a:t>
            </a:r>
            <a:r>
              <a:rPr lang="en-US" altLang="ko-KR" dirty="0"/>
              <a:t>2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분산과 표준편차는 동일한 측도임에도 둘다 사용되는 이유는 표준편차가 직관적인 의미를 주기 때문입니다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정상적인 분포에서 자료는 </a:t>
            </a:r>
            <a:r>
              <a:rPr lang="en-US" altLang="ko-KR" dirty="0"/>
              <a:t>+-3</a:t>
            </a:r>
            <a:r>
              <a:rPr lang="ko-KR" altLang="en-US" dirty="0"/>
              <a:t>배의 표준편차 안에 들어있습니다</a:t>
            </a:r>
            <a:r>
              <a:rPr lang="en-US" altLang="ko-KR" dirty="0"/>
              <a:t>. </a:t>
            </a:r>
            <a:r>
              <a:rPr lang="ko-KR" altLang="en-US" dirty="0"/>
              <a:t>즉 우리가 데이터의 범위를 짐작할 수 있다는 의미이죠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만약에 </a:t>
            </a:r>
            <a:r>
              <a:rPr lang="ko-KR" altLang="en-US" dirty="0" err="1"/>
              <a:t>대학생한달용돈을</a:t>
            </a:r>
            <a:r>
              <a:rPr lang="ko-KR" altLang="en-US" dirty="0"/>
              <a:t> 조사하였더니 평균이 </a:t>
            </a:r>
            <a:r>
              <a:rPr lang="en-US" altLang="ko-KR" dirty="0"/>
              <a:t>50</a:t>
            </a:r>
            <a:r>
              <a:rPr lang="ko-KR" altLang="en-US" dirty="0"/>
              <a:t>만원</a:t>
            </a:r>
            <a:r>
              <a:rPr lang="en-US" altLang="ko-KR" dirty="0"/>
              <a:t>, </a:t>
            </a:r>
            <a:r>
              <a:rPr lang="ko-KR" altLang="en-US" dirty="0"/>
              <a:t>표준편차가 </a:t>
            </a:r>
            <a:r>
              <a:rPr lang="en-US" altLang="ko-KR" dirty="0"/>
              <a:t>10</a:t>
            </a:r>
            <a:r>
              <a:rPr lang="ko-KR" altLang="en-US" dirty="0"/>
              <a:t>만원이었다면</a:t>
            </a:r>
            <a:endParaRPr lang="en-US" altLang="ko-KR" dirty="0"/>
          </a:p>
          <a:p>
            <a:r>
              <a:rPr lang="ko-KR" altLang="en-US" dirty="0"/>
              <a:t>이런 그림에서 용돈의 평균은 </a:t>
            </a:r>
            <a:r>
              <a:rPr lang="en-US" altLang="ko-KR" dirty="0"/>
              <a:t>50, </a:t>
            </a:r>
            <a:r>
              <a:rPr lang="ko-KR" altLang="en-US" dirty="0"/>
              <a:t>최대값은 </a:t>
            </a:r>
            <a:r>
              <a:rPr lang="en-US" altLang="ko-KR" dirty="0"/>
              <a:t>80</a:t>
            </a:r>
            <a:r>
              <a:rPr lang="ko-KR" altLang="en-US" dirty="0"/>
              <a:t>정도</a:t>
            </a:r>
            <a:r>
              <a:rPr lang="en-US" altLang="ko-KR" dirty="0"/>
              <a:t>, </a:t>
            </a:r>
            <a:r>
              <a:rPr lang="ko-KR" altLang="en-US" dirty="0"/>
              <a:t>최소값은 </a:t>
            </a:r>
            <a:r>
              <a:rPr lang="en-US" altLang="ko-KR" dirty="0"/>
              <a:t>20</a:t>
            </a:r>
            <a:r>
              <a:rPr lang="ko-KR" altLang="en-US" dirty="0"/>
              <a:t>정도인 것이죠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BCF51-533D-4F81-9ACE-A4B7BB29FE4A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0930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BCF51-533D-4F81-9ACE-A4B7BB29FE4A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158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변동계수 계산예를 보도록 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BCF51-533D-4F81-9ACE-A4B7BB29FE4A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3542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변동계수 계산예를 보도록 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BCF51-533D-4F81-9ACE-A4B7BB29FE4A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540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C14319-689A-41C4-886F-B82BE29CD91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D50EC5-C57C-4847-A332-DF3A3C74C1D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3208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02AADC-2351-4C76-A1C4-F4E6F93D5E90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992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286603"/>
            <a:ext cx="11161240" cy="1450757"/>
          </a:xfr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845734"/>
            <a:ext cx="11161240" cy="4023360"/>
          </a:xfr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26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48C669E-4C36-4905-A7FB-5AC37B22026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63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31AC806-3F46-4A85-8A16-EEC6B871373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433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CE7E925-7CC0-4B3A-91BA-28EAAE5812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000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FC74233-C232-4163-8098-022120D841B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7042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F3B55F-AFC6-4DC1-A250-E6C805BA9E2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0671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4C1FB-6040-4BFE-8252-3A13CFA4F73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207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53B218-8240-452B-9008-E6EF7CCED4A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2242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368" y="286604"/>
            <a:ext cx="10748312" cy="1126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368" y="1772816"/>
            <a:ext cx="10748312" cy="409627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8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1FDDF692-F7C1-4D27-8154-D7887BE2550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00498" y="1484784"/>
            <a:ext cx="4464496" cy="244827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6000" dirty="0" err="1"/>
              <a:t>기초통계량</a:t>
            </a:r>
            <a:r>
              <a:rPr lang="en-US" altLang="ko-KR" sz="6000" dirty="0"/>
              <a:t>2</a:t>
            </a:r>
            <a:br>
              <a:rPr lang="en-US" altLang="ko-KR" sz="6000" dirty="0"/>
            </a:br>
            <a:br>
              <a:rPr lang="en-US" altLang="ko-KR" sz="6000" dirty="0"/>
            </a:br>
            <a:r>
              <a:rPr lang="ko-KR" altLang="en-US" sz="4000" dirty="0"/>
              <a:t>산포도</a:t>
            </a:r>
            <a:endParaRPr lang="ko-KR" altLang="en-US" sz="60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6512E50-3731-4284-A573-CBC91CB4E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152" y="260648"/>
            <a:ext cx="4241182" cy="5805264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9594E70F-7EF9-46F4-8846-CE9EF57FDC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A46D04B-D304-414F-A714-C4F0F5A40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40"/>
            <a:ext cx="5266928" cy="10334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변동계수 계산법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F10D6DA5-8ADD-4B8C-81C0-D19A8D3184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72038" y="2316163"/>
            <a:ext cx="5376862" cy="3128962"/>
          </a:xfrm>
        </p:spPr>
        <p:txBody>
          <a:bodyPr/>
          <a:lstStyle/>
          <a:p>
            <a:pPr marL="533400" indent="-533400" eaLnBrk="1" hangingPunct="1">
              <a:buNone/>
            </a:pPr>
            <a:r>
              <a:rPr lang="ko-KR" altLang="en-US" dirty="0"/>
              <a:t>남자 평균 </a:t>
            </a:r>
            <a:r>
              <a:rPr lang="en-US" altLang="ko-KR" dirty="0"/>
              <a:t>70kg       </a:t>
            </a:r>
            <a:r>
              <a:rPr lang="ko-KR" altLang="en-US" dirty="0"/>
              <a:t>여자 평균 </a:t>
            </a:r>
            <a:r>
              <a:rPr lang="en-US" altLang="ko-KR" dirty="0"/>
              <a:t>50kg</a:t>
            </a:r>
          </a:p>
          <a:p>
            <a:pPr marL="533400" indent="-533400" eaLnBrk="1" hangingPunct="1">
              <a:buNone/>
            </a:pPr>
            <a:r>
              <a:rPr lang="ko-KR" altLang="en-US" dirty="0"/>
              <a:t>남자 표준편차 </a:t>
            </a:r>
            <a:r>
              <a:rPr lang="en-US" altLang="ko-KR" dirty="0"/>
              <a:t>5kg   </a:t>
            </a:r>
            <a:r>
              <a:rPr lang="ko-KR" altLang="en-US" dirty="0"/>
              <a:t>여자 표준편차 </a:t>
            </a:r>
            <a:r>
              <a:rPr lang="en-US" altLang="ko-KR" dirty="0"/>
              <a:t>4kg</a:t>
            </a:r>
          </a:p>
          <a:p>
            <a:pPr marL="533400" indent="-533400" eaLnBrk="1" hangingPunct="1">
              <a:buNone/>
            </a:pPr>
            <a:endParaRPr lang="en-US" altLang="ko-KR" dirty="0"/>
          </a:p>
          <a:p>
            <a:pPr marL="533400" indent="-533400" eaLnBrk="1" hangingPunct="1">
              <a:buNone/>
            </a:pPr>
            <a:r>
              <a:rPr lang="ko-KR" altLang="en-US" dirty="0"/>
              <a:t>변동계수 </a:t>
            </a:r>
          </a:p>
          <a:p>
            <a:pPr marL="533400" indent="-533400" eaLnBrk="1" hangingPunct="1">
              <a:buNone/>
            </a:pPr>
            <a:r>
              <a:rPr lang="ko-KR" altLang="en-US" dirty="0"/>
              <a:t>남자</a:t>
            </a:r>
            <a:r>
              <a:rPr lang="en-US" altLang="ko-KR" dirty="0"/>
              <a:t>=5/70=0.071  </a:t>
            </a:r>
            <a:r>
              <a:rPr lang="ko-KR" altLang="en-US" dirty="0"/>
              <a:t>여자</a:t>
            </a:r>
            <a:r>
              <a:rPr lang="en-US" altLang="ko-KR" dirty="0"/>
              <a:t>=4/50=0.08</a:t>
            </a:r>
          </a:p>
          <a:p>
            <a:pPr marL="533400" indent="-533400" eaLnBrk="1" hangingPunct="1">
              <a:buNone/>
            </a:pPr>
            <a:endParaRPr lang="en-US" altLang="ko-KR" dirty="0"/>
          </a:p>
        </p:txBody>
      </p:sp>
      <p:sp>
        <p:nvSpPr>
          <p:cNvPr id="26628" name="Oval 4">
            <a:extLst>
              <a:ext uri="{FF2B5EF4-FFF2-40B4-BE49-F238E27FC236}">
                <a16:creationId xmlns:a16="http://schemas.microsoft.com/office/drawing/2014/main" id="{A0149704-C6F9-4384-816B-3B8C52166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6" y="1412876"/>
            <a:ext cx="5040313" cy="5040313"/>
          </a:xfrm>
          <a:prstGeom prst="ellipse">
            <a:avLst/>
          </a:prstGeom>
          <a:noFill/>
          <a:ln w="57150">
            <a:solidFill>
              <a:srgbClr val="FF99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AFBA462-6012-473D-8917-76F5CA6DF966}"/>
              </a:ext>
            </a:extLst>
          </p:cNvPr>
          <p:cNvSpPr/>
          <p:nvPr/>
        </p:nvSpPr>
        <p:spPr>
          <a:xfrm rot="19025351">
            <a:off x="-569173" y="261110"/>
            <a:ext cx="2159845" cy="56383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산포도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A46D04B-D304-414F-A714-C4F0F5A40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40"/>
            <a:ext cx="7283152" cy="56207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연습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 </a:t>
            </a:r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변동계수 계산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엑셀에서 </a:t>
            </a:r>
            <a:r>
              <a:rPr lang="ko-KR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계산하시오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AFBA462-6012-473D-8917-76F5CA6DF966}"/>
              </a:ext>
            </a:extLst>
          </p:cNvPr>
          <p:cNvSpPr/>
          <p:nvPr/>
        </p:nvSpPr>
        <p:spPr>
          <a:xfrm rot="19025351">
            <a:off x="-569173" y="261110"/>
            <a:ext cx="2159845" cy="56383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산포도</a:t>
            </a:r>
          </a:p>
        </p:txBody>
      </p:sp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5863BBBC-5113-4EA6-A14F-A9844588DA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66255"/>
              </p:ext>
            </p:extLst>
          </p:nvPr>
        </p:nvGraphicFramePr>
        <p:xfrm>
          <a:off x="2207568" y="1751479"/>
          <a:ext cx="5417399" cy="850646"/>
        </p:xfrm>
        <a:graphic>
          <a:graphicData uri="http://schemas.openxmlformats.org/drawingml/2006/table">
            <a:tbl>
              <a:tblPr/>
              <a:tblGrid>
                <a:gridCol w="951383">
                  <a:extLst>
                    <a:ext uri="{9D8B030D-6E8A-4147-A177-3AD203B41FA5}">
                      <a16:colId xmlns:a16="http://schemas.microsoft.com/office/drawing/2014/main" val="4270723993"/>
                    </a:ext>
                  </a:extLst>
                </a:gridCol>
                <a:gridCol w="744336">
                  <a:extLst>
                    <a:ext uri="{9D8B030D-6E8A-4147-A177-3AD203B41FA5}">
                      <a16:colId xmlns:a16="http://schemas.microsoft.com/office/drawing/2014/main" val="2320493420"/>
                    </a:ext>
                  </a:extLst>
                </a:gridCol>
                <a:gridCol w="744336">
                  <a:extLst>
                    <a:ext uri="{9D8B030D-6E8A-4147-A177-3AD203B41FA5}">
                      <a16:colId xmlns:a16="http://schemas.microsoft.com/office/drawing/2014/main" val="2661947225"/>
                    </a:ext>
                  </a:extLst>
                </a:gridCol>
                <a:gridCol w="744336">
                  <a:extLst>
                    <a:ext uri="{9D8B030D-6E8A-4147-A177-3AD203B41FA5}">
                      <a16:colId xmlns:a16="http://schemas.microsoft.com/office/drawing/2014/main" val="1630909952"/>
                    </a:ext>
                  </a:extLst>
                </a:gridCol>
                <a:gridCol w="744336">
                  <a:extLst>
                    <a:ext uri="{9D8B030D-6E8A-4147-A177-3AD203B41FA5}">
                      <a16:colId xmlns:a16="http://schemas.microsoft.com/office/drawing/2014/main" val="446428796"/>
                    </a:ext>
                  </a:extLst>
                </a:gridCol>
                <a:gridCol w="744336">
                  <a:extLst>
                    <a:ext uri="{9D8B030D-6E8A-4147-A177-3AD203B41FA5}">
                      <a16:colId xmlns:a16="http://schemas.microsoft.com/office/drawing/2014/main" val="3027572094"/>
                    </a:ext>
                  </a:extLst>
                </a:gridCol>
                <a:gridCol w="744336">
                  <a:extLst>
                    <a:ext uri="{9D8B030D-6E8A-4147-A177-3AD203B41FA5}">
                      <a16:colId xmlns:a16="http://schemas.microsoft.com/office/drawing/2014/main" val="3837566184"/>
                    </a:ext>
                  </a:extLst>
                </a:gridCol>
              </a:tblGrid>
              <a:tr h="2113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남자체중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72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74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77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68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66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75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377728"/>
                  </a:ext>
                </a:extLst>
              </a:tr>
              <a:tr h="2113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여자체중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45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48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52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53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46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50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05470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86718B1-53FC-4662-8380-E6CC4C06E6E4}"/>
              </a:ext>
            </a:extLst>
          </p:cNvPr>
          <p:cNvSpPr txBox="1"/>
          <p:nvPr/>
        </p:nvSpPr>
        <p:spPr>
          <a:xfrm>
            <a:off x="2063552" y="1018069"/>
            <a:ext cx="6336630" cy="524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남자집단과 여자집단의 몸무게 자료가 다음과 같다고 하자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9B365548-DA28-49DA-A2A1-E175B08EBF48}"/>
              </a:ext>
            </a:extLst>
          </p:cNvPr>
          <p:cNvSpPr/>
          <p:nvPr/>
        </p:nvSpPr>
        <p:spPr>
          <a:xfrm>
            <a:off x="2063552" y="3573016"/>
            <a:ext cx="1512168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엑셀 이용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7564A048-24A3-4192-A9EF-A6B6F02FE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549029"/>
              </p:ext>
            </p:extLst>
          </p:nvPr>
        </p:nvGraphicFramePr>
        <p:xfrm>
          <a:off x="4044950" y="3325598"/>
          <a:ext cx="6083497" cy="1759584"/>
        </p:xfrm>
        <a:graphic>
          <a:graphicData uri="http://schemas.openxmlformats.org/drawingml/2006/table">
            <a:tbl>
              <a:tblPr/>
              <a:tblGrid>
                <a:gridCol w="1186954">
                  <a:extLst>
                    <a:ext uri="{9D8B030D-6E8A-4147-A177-3AD203B41FA5}">
                      <a16:colId xmlns:a16="http://schemas.microsoft.com/office/drawing/2014/main" val="2308553725"/>
                    </a:ext>
                  </a:extLst>
                </a:gridCol>
                <a:gridCol w="1567382">
                  <a:extLst>
                    <a:ext uri="{9D8B030D-6E8A-4147-A177-3AD203B41FA5}">
                      <a16:colId xmlns:a16="http://schemas.microsoft.com/office/drawing/2014/main" val="4131843451"/>
                    </a:ext>
                  </a:extLst>
                </a:gridCol>
                <a:gridCol w="1270189">
                  <a:extLst>
                    <a:ext uri="{9D8B030D-6E8A-4147-A177-3AD203B41FA5}">
                      <a16:colId xmlns:a16="http://schemas.microsoft.com/office/drawing/2014/main" val="1277786816"/>
                    </a:ext>
                  </a:extLst>
                </a:gridCol>
                <a:gridCol w="949252">
                  <a:extLst>
                    <a:ext uri="{9D8B030D-6E8A-4147-A177-3AD203B41FA5}">
                      <a16:colId xmlns:a16="http://schemas.microsoft.com/office/drawing/2014/main" val="2776350705"/>
                    </a:ext>
                  </a:extLst>
                </a:gridCol>
                <a:gridCol w="1109720">
                  <a:extLst>
                    <a:ext uri="{9D8B030D-6E8A-4147-A177-3AD203B41FA5}">
                      <a16:colId xmlns:a16="http://schemas.microsoft.com/office/drawing/2014/main" val="828498371"/>
                    </a:ext>
                  </a:extLst>
                </a:gridCol>
              </a:tblGrid>
              <a:tr h="439896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남자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평균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72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CV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0.059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822076"/>
                  </a:ext>
                </a:extLst>
              </a:tr>
              <a:tr h="4398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표준편차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4.243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203711"/>
                  </a:ext>
                </a:extLst>
              </a:tr>
              <a:tr h="439896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여자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평균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49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CV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0.066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3750690"/>
                  </a:ext>
                </a:extLst>
              </a:tr>
              <a:tr h="4398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표준편차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3.225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23725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31646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제목 1">
            <a:extLst>
              <a:ext uri="{FF2B5EF4-FFF2-40B4-BE49-F238E27FC236}">
                <a16:creationId xmlns:a16="http://schemas.microsoft.com/office/drawing/2014/main" id="{BFBCA737-C6A5-4A21-AE91-C2BAFA36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332656"/>
            <a:ext cx="2736304" cy="145075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범위</a:t>
            </a:r>
            <a:b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Range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51" name="내용 개체 틀 2">
            <a:extLst>
              <a:ext uri="{FF2B5EF4-FFF2-40B4-BE49-F238E27FC236}">
                <a16:creationId xmlns:a16="http://schemas.microsoft.com/office/drawing/2014/main" id="{EE06F9BA-3D18-4168-94B7-A364D7859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506" y="868976"/>
            <a:ext cx="7220197" cy="614528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ko-KR" sz="2800" dirty="0"/>
              <a:t>= </a:t>
            </a:r>
            <a:r>
              <a:rPr lang="ko-KR" altLang="en-US" sz="2800" dirty="0"/>
              <a:t>최대값</a:t>
            </a:r>
            <a:r>
              <a:rPr lang="en-US" altLang="ko-KR" sz="2800" dirty="0"/>
              <a:t>-</a:t>
            </a:r>
            <a:r>
              <a:rPr lang="ko-KR" altLang="en-US" sz="2800" dirty="0"/>
              <a:t>최소값</a:t>
            </a:r>
            <a:r>
              <a:rPr lang="en-US" altLang="ko-KR" sz="2800" dirty="0"/>
              <a:t>      =&gt; </a:t>
            </a:r>
            <a:r>
              <a:rPr lang="ko-KR" altLang="en-US" sz="2800" dirty="0" err="1"/>
              <a:t>이상값에</a:t>
            </a:r>
            <a:r>
              <a:rPr lang="en-US" altLang="ko-KR" sz="2800" dirty="0"/>
              <a:t> </a:t>
            </a:r>
            <a:r>
              <a:rPr lang="ko-KR" altLang="en-US" sz="2800" dirty="0"/>
              <a:t>영향을 받음</a:t>
            </a:r>
            <a:endParaRPr lang="en-US" altLang="ko-KR" sz="2800" dirty="0"/>
          </a:p>
          <a:p>
            <a:pPr eaLnBrk="1" hangingPunct="1"/>
            <a:endParaRPr lang="ko-KR" altLang="en-US" sz="2800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96983FA-B1D2-4799-B3AF-B18B5EB3A04A}"/>
              </a:ext>
            </a:extLst>
          </p:cNvPr>
          <p:cNvSpPr/>
          <p:nvPr/>
        </p:nvSpPr>
        <p:spPr>
          <a:xfrm rot="19025351">
            <a:off x="-569173" y="261110"/>
            <a:ext cx="2159845" cy="56383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산포도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E1FDDF-CDC1-4F1C-89A3-49D0949FC4AE}"/>
              </a:ext>
            </a:extLst>
          </p:cNvPr>
          <p:cNvSpPr txBox="1"/>
          <p:nvPr/>
        </p:nvSpPr>
        <p:spPr>
          <a:xfrm>
            <a:off x="2279650" y="2055494"/>
            <a:ext cx="7236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data</a:t>
            </a:r>
            <a:r>
              <a:rPr lang="ko-KR" altLang="en-US" sz="2800" dirty="0"/>
              <a:t> </a:t>
            </a:r>
            <a:r>
              <a:rPr lang="en-US" altLang="ko-KR" sz="2800" dirty="0"/>
              <a:t>= 1, 2, 3, 4, 5, 6, 7, 8, 9, 10, 11, 12, 13</a:t>
            </a:r>
            <a:endParaRPr lang="ko-KR" altLang="en-US" sz="2800" dirty="0"/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2BD14A4-D060-4A2B-9EFC-71D7FCCFF24C}"/>
              </a:ext>
            </a:extLst>
          </p:cNvPr>
          <p:cNvGrpSpPr/>
          <p:nvPr/>
        </p:nvGrpSpPr>
        <p:grpSpPr>
          <a:xfrm>
            <a:off x="2495600" y="3392852"/>
            <a:ext cx="8280920" cy="634044"/>
            <a:chOff x="6806159" y="5767835"/>
            <a:chExt cx="8280920" cy="634044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8352738B-B728-4D6B-AA01-111D1496F65E}"/>
                </a:ext>
              </a:extLst>
            </p:cNvPr>
            <p:cNvGrpSpPr/>
            <p:nvPr/>
          </p:nvGrpSpPr>
          <p:grpSpPr>
            <a:xfrm>
              <a:off x="6806159" y="5767835"/>
              <a:ext cx="8280920" cy="154490"/>
              <a:chOff x="3153321" y="3643182"/>
              <a:chExt cx="8280920" cy="154490"/>
            </a:xfrm>
          </p:grpSpPr>
          <p:cxnSp>
            <p:nvCxnSpPr>
              <p:cNvPr id="26" name="직선 화살표 연결선 25">
                <a:extLst>
                  <a:ext uri="{FF2B5EF4-FFF2-40B4-BE49-F238E27FC236}">
                    <a16:creationId xmlns:a16="http://schemas.microsoft.com/office/drawing/2014/main" id="{42A70C3B-A46A-453E-9B2D-7E0BA7CF06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3321" y="3789040"/>
                <a:ext cx="8280920" cy="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26">
                <a:extLst>
                  <a:ext uri="{FF2B5EF4-FFF2-40B4-BE49-F238E27FC236}">
                    <a16:creationId xmlns:a16="http://schemas.microsoft.com/office/drawing/2014/main" id="{082E09B2-023B-4B96-8B14-46B6A244FD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1360" y="3645024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27">
                <a:extLst>
                  <a:ext uri="{FF2B5EF4-FFF2-40B4-BE49-F238E27FC236}">
                    <a16:creationId xmlns:a16="http://schemas.microsoft.com/office/drawing/2014/main" id="{8277D280-F343-4264-8012-9E543C3A33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19936" y="3645024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28">
                <a:extLst>
                  <a:ext uri="{FF2B5EF4-FFF2-40B4-BE49-F238E27FC236}">
                    <a16:creationId xmlns:a16="http://schemas.microsoft.com/office/drawing/2014/main" id="{0C1021B2-070C-4660-9A5E-E075400E0C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3912" y="3645024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29">
                <a:extLst>
                  <a:ext uri="{FF2B5EF4-FFF2-40B4-BE49-F238E27FC236}">
                    <a16:creationId xmlns:a16="http://schemas.microsoft.com/office/drawing/2014/main" id="{9316BD18-5DFE-471F-A078-F260082FBE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942" y="3644410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30">
                <a:extLst>
                  <a:ext uri="{FF2B5EF4-FFF2-40B4-BE49-F238E27FC236}">
                    <a16:creationId xmlns:a16="http://schemas.microsoft.com/office/drawing/2014/main" id="{8349B241-664E-4513-A105-55EA747CF4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3552" y="3643796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31">
                <a:extLst>
                  <a:ext uri="{FF2B5EF4-FFF2-40B4-BE49-F238E27FC236}">
                    <a16:creationId xmlns:a16="http://schemas.microsoft.com/office/drawing/2014/main" id="{D1B134CA-44FC-4FE5-A182-8CAEAC88C8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19736" y="3643182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연결선 32">
                <a:extLst>
                  <a:ext uri="{FF2B5EF4-FFF2-40B4-BE49-F238E27FC236}">
                    <a16:creationId xmlns:a16="http://schemas.microsoft.com/office/drawing/2014/main" id="{8C9A571C-8194-4566-BC38-182BF4DBEB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20136" y="3644410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34">
                <a:extLst>
                  <a:ext uri="{FF2B5EF4-FFF2-40B4-BE49-F238E27FC236}">
                    <a16:creationId xmlns:a16="http://schemas.microsoft.com/office/drawing/2014/main" id="{C61DF010-0339-4BF5-A4E3-E34A013FCB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45465" y="3653656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35">
                <a:extLst>
                  <a:ext uri="{FF2B5EF4-FFF2-40B4-BE49-F238E27FC236}">
                    <a16:creationId xmlns:a16="http://schemas.microsoft.com/office/drawing/2014/main" id="{14C47E02-78A1-45C8-ABE3-EDC1187BCF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34041" y="3653656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직선 연결선 36">
                <a:extLst>
                  <a:ext uri="{FF2B5EF4-FFF2-40B4-BE49-F238E27FC236}">
                    <a16:creationId xmlns:a16="http://schemas.microsoft.com/office/drawing/2014/main" id="{8419DA8E-CBF3-4072-976A-C5A7654242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48017" y="3653656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37">
                <a:extLst>
                  <a:ext uri="{FF2B5EF4-FFF2-40B4-BE49-F238E27FC236}">
                    <a16:creationId xmlns:a16="http://schemas.microsoft.com/office/drawing/2014/main" id="{1CB37F7B-4D80-45FF-A47E-E2AD7F2866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41047" y="3653042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직선 연결선 38">
                <a:extLst>
                  <a:ext uri="{FF2B5EF4-FFF2-40B4-BE49-F238E27FC236}">
                    <a16:creationId xmlns:a16="http://schemas.microsoft.com/office/drawing/2014/main" id="{80C03AAC-331B-4510-B9B3-5A1E92CF1C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37657" y="3652428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39">
                <a:extLst>
                  <a:ext uri="{FF2B5EF4-FFF2-40B4-BE49-F238E27FC236}">
                    <a16:creationId xmlns:a16="http://schemas.microsoft.com/office/drawing/2014/main" id="{443D6604-0E2D-46B9-B4EC-21EEB2A3D5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33841" y="3651814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CEB3E8-D9F8-4425-8055-F3DCF3417499}"/>
                </a:ext>
              </a:extLst>
            </p:cNvPr>
            <p:cNvSpPr txBox="1"/>
            <p:nvPr/>
          </p:nvSpPr>
          <p:spPr>
            <a:xfrm>
              <a:off x="7825338" y="603254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2</a:t>
              </a:r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6D9441-620E-4A29-907D-BA4B39E0DB22}"/>
                </a:ext>
              </a:extLst>
            </p:cNvPr>
            <p:cNvSpPr txBox="1"/>
            <p:nvPr/>
          </p:nvSpPr>
          <p:spPr>
            <a:xfrm>
              <a:off x="8417519" y="603254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</a:t>
              </a:r>
              <a:endParaRPr lang="ko-KR" alt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EBE6283-E163-4B1F-947A-2B00B9A9841F}"/>
                </a:ext>
              </a:extLst>
            </p:cNvPr>
            <p:cNvSpPr txBox="1"/>
            <p:nvPr/>
          </p:nvSpPr>
          <p:spPr>
            <a:xfrm>
              <a:off x="9012694" y="603254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4</a:t>
              </a:r>
              <a:endParaRPr lang="ko-KR" alt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39EA406-CB16-4443-B14F-FC82E84580DB}"/>
                </a:ext>
              </a:extLst>
            </p:cNvPr>
            <p:cNvSpPr txBox="1"/>
            <p:nvPr/>
          </p:nvSpPr>
          <p:spPr>
            <a:xfrm>
              <a:off x="9615615" y="6026199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</a:t>
              </a:r>
              <a:endParaRPr lang="ko-KR" alt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7AA9E0A-524D-45E3-949D-0CCCDE9520E1}"/>
                </a:ext>
              </a:extLst>
            </p:cNvPr>
            <p:cNvSpPr txBox="1"/>
            <p:nvPr/>
          </p:nvSpPr>
          <p:spPr>
            <a:xfrm>
              <a:off x="10226717" y="6026199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6</a:t>
              </a:r>
              <a:endParaRPr lang="ko-KR" alt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AB0CD18-3096-4F6B-8D70-830314C6DE91}"/>
                </a:ext>
              </a:extLst>
            </p:cNvPr>
            <p:cNvSpPr txBox="1"/>
            <p:nvPr/>
          </p:nvSpPr>
          <p:spPr>
            <a:xfrm>
              <a:off x="10820591" y="6026199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7</a:t>
              </a:r>
              <a:endParaRPr lang="ko-KR" alt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99BF2CB-3C1F-48AF-9D50-7DEB5E8676BC}"/>
                </a:ext>
              </a:extLst>
            </p:cNvPr>
            <p:cNvSpPr txBox="1"/>
            <p:nvPr/>
          </p:nvSpPr>
          <p:spPr>
            <a:xfrm>
              <a:off x="7202597" y="603254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AA41A6E-DE0F-40ED-B1DC-A3A8D021B6B8}"/>
                </a:ext>
              </a:extLst>
            </p:cNvPr>
            <p:cNvSpPr txBox="1"/>
            <p:nvPr/>
          </p:nvSpPr>
          <p:spPr>
            <a:xfrm>
              <a:off x="11936611" y="603254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9</a:t>
              </a:r>
              <a:endParaRPr lang="ko-KR" alt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8507152-995A-47A6-8A79-059BDE4489F0}"/>
                </a:ext>
              </a:extLst>
            </p:cNvPr>
            <p:cNvSpPr txBox="1"/>
            <p:nvPr/>
          </p:nvSpPr>
          <p:spPr>
            <a:xfrm>
              <a:off x="12528792" y="6032547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10</a:t>
              </a:r>
              <a:endParaRPr lang="ko-KR" alt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F7ABD41-6ABF-4818-B392-032287636200}"/>
                </a:ext>
              </a:extLst>
            </p:cNvPr>
            <p:cNvSpPr txBox="1"/>
            <p:nvPr/>
          </p:nvSpPr>
          <p:spPr>
            <a:xfrm>
              <a:off x="13123967" y="6032547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11</a:t>
              </a:r>
              <a:endParaRPr lang="ko-KR" alt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1F80FF2-13EB-46B2-B1A5-34914DBD8E9D}"/>
                </a:ext>
              </a:extLst>
            </p:cNvPr>
            <p:cNvSpPr txBox="1"/>
            <p:nvPr/>
          </p:nvSpPr>
          <p:spPr>
            <a:xfrm>
              <a:off x="13726888" y="6026199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12</a:t>
              </a:r>
              <a:endParaRPr lang="ko-KR" alt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8588567-7D78-4CB8-AEB5-19869EC8E7AC}"/>
                </a:ext>
              </a:extLst>
            </p:cNvPr>
            <p:cNvSpPr txBox="1"/>
            <p:nvPr/>
          </p:nvSpPr>
          <p:spPr>
            <a:xfrm>
              <a:off x="14337990" y="6026199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13</a:t>
              </a:r>
              <a:endParaRPr lang="ko-KR" alt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F05C291-B627-472E-91D1-8AF07FEA4176}"/>
                </a:ext>
              </a:extLst>
            </p:cNvPr>
            <p:cNvSpPr txBox="1"/>
            <p:nvPr/>
          </p:nvSpPr>
          <p:spPr>
            <a:xfrm>
              <a:off x="11313870" y="603254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8</a:t>
              </a:r>
              <a:endParaRPr lang="ko-KR" altLang="en-US" dirty="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42698920-3594-4C9C-AEA8-DB1D8CA5F866}"/>
              </a:ext>
            </a:extLst>
          </p:cNvPr>
          <p:cNvSpPr txBox="1"/>
          <p:nvPr/>
        </p:nvSpPr>
        <p:spPr>
          <a:xfrm>
            <a:off x="2225804" y="5336169"/>
            <a:ext cx="2383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chemeClr val="accent6">
                    <a:lumMod val="75000"/>
                  </a:schemeClr>
                </a:solidFill>
              </a:rPr>
              <a:t>범위</a:t>
            </a:r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</a:rPr>
              <a:t> = 13 – 1 =12</a:t>
            </a:r>
            <a:endParaRPr lang="ko-KR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5663205-C453-4C4E-8C1B-4113A018CA31}"/>
              </a:ext>
            </a:extLst>
          </p:cNvPr>
          <p:cNvSpPr txBox="1"/>
          <p:nvPr/>
        </p:nvSpPr>
        <p:spPr>
          <a:xfrm>
            <a:off x="5820700" y="4719790"/>
            <a:ext cx="155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중앙값</a:t>
            </a:r>
            <a:r>
              <a:rPr lang="en-US" altLang="ko-KR" sz="2400" dirty="0"/>
              <a:t> = 7</a:t>
            </a:r>
            <a:endParaRPr lang="ko-KR" altLang="en-US" sz="24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8A4B560-238F-454F-93F5-79F8047FD89B}"/>
              </a:ext>
            </a:extLst>
          </p:cNvPr>
          <p:cNvSpPr/>
          <p:nvPr/>
        </p:nvSpPr>
        <p:spPr>
          <a:xfrm>
            <a:off x="3054903" y="2847582"/>
            <a:ext cx="7135389" cy="1439984"/>
          </a:xfrm>
          <a:prstGeom prst="rect">
            <a:avLst/>
          </a:prstGeom>
          <a:solidFill>
            <a:srgbClr val="99CB38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2DBF135D-FE2F-460B-A3C3-FA34D5395305}"/>
              </a:ext>
            </a:extLst>
          </p:cNvPr>
          <p:cNvCxnSpPr>
            <a:cxnSpLocks/>
          </p:cNvCxnSpPr>
          <p:nvPr/>
        </p:nvCxnSpPr>
        <p:spPr>
          <a:xfrm>
            <a:off x="6653078" y="2847582"/>
            <a:ext cx="0" cy="1439984"/>
          </a:xfrm>
          <a:prstGeom prst="line">
            <a:avLst/>
          </a:prstGeom>
          <a:ln w="38100">
            <a:solidFill>
              <a:srgbClr val="FF66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49333414-CC29-4FA6-857A-AD8AED72D418}"/>
              </a:ext>
            </a:extLst>
          </p:cNvPr>
          <p:cNvCxnSpPr/>
          <p:nvPr/>
        </p:nvCxnSpPr>
        <p:spPr>
          <a:xfrm>
            <a:off x="4860493" y="2847582"/>
            <a:ext cx="0" cy="1439984"/>
          </a:xfrm>
          <a:prstGeom prst="line">
            <a:avLst/>
          </a:prstGeom>
          <a:ln w="38100">
            <a:solidFill>
              <a:srgbClr val="FF66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00C659DC-6B24-49E9-A786-B99FCE7105BC}"/>
              </a:ext>
            </a:extLst>
          </p:cNvPr>
          <p:cNvCxnSpPr/>
          <p:nvPr/>
        </p:nvCxnSpPr>
        <p:spPr>
          <a:xfrm>
            <a:off x="8389684" y="2859700"/>
            <a:ext cx="0" cy="1439984"/>
          </a:xfrm>
          <a:prstGeom prst="line">
            <a:avLst/>
          </a:prstGeom>
          <a:ln w="38100">
            <a:solidFill>
              <a:srgbClr val="FF66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8A983F0-44F6-4976-A4BE-E8517FFA4E4D}"/>
              </a:ext>
            </a:extLst>
          </p:cNvPr>
          <p:cNvSpPr txBox="1"/>
          <p:nvPr/>
        </p:nvSpPr>
        <p:spPr>
          <a:xfrm>
            <a:off x="3651322" y="3351018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25%</a:t>
            </a:r>
            <a:endParaRPr lang="ko-KR" alt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37709FB-AF31-408D-91A4-72972A6E4EE1}"/>
              </a:ext>
            </a:extLst>
          </p:cNvPr>
          <p:cNvSpPr txBox="1"/>
          <p:nvPr/>
        </p:nvSpPr>
        <p:spPr>
          <a:xfrm>
            <a:off x="5413587" y="3368406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25%</a:t>
            </a:r>
            <a:endParaRPr lang="ko-KR" alt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A2E0FB6-2A2A-484F-9A03-93DF7B2DE543}"/>
              </a:ext>
            </a:extLst>
          </p:cNvPr>
          <p:cNvSpPr txBox="1"/>
          <p:nvPr/>
        </p:nvSpPr>
        <p:spPr>
          <a:xfrm>
            <a:off x="7285726" y="3368406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25%</a:t>
            </a:r>
            <a:endParaRPr lang="ko-KR" alt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E22D13A-AA0F-48A4-97DF-91FEE6B21640}"/>
              </a:ext>
            </a:extLst>
          </p:cNvPr>
          <p:cNvSpPr txBox="1"/>
          <p:nvPr/>
        </p:nvSpPr>
        <p:spPr>
          <a:xfrm>
            <a:off x="8997802" y="3368406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25%</a:t>
            </a:r>
            <a:endParaRPr lang="ko-KR" alt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31075CE-50C1-4ADB-8334-649509089BA7}"/>
              </a:ext>
            </a:extLst>
          </p:cNvPr>
          <p:cNvSpPr txBox="1"/>
          <p:nvPr/>
        </p:nvSpPr>
        <p:spPr>
          <a:xfrm>
            <a:off x="4073950" y="4719790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1</a:t>
            </a:r>
            <a:r>
              <a:rPr lang="ko-KR" altLang="en-US" sz="2400" dirty="0"/>
              <a:t>사분위수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FF60CDB-9F1A-40C8-9D3E-C52685EF4A11}"/>
              </a:ext>
            </a:extLst>
          </p:cNvPr>
          <p:cNvSpPr txBox="1"/>
          <p:nvPr/>
        </p:nvSpPr>
        <p:spPr>
          <a:xfrm>
            <a:off x="2264671" y="4535806"/>
            <a:ext cx="155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chemeClr val="accent6">
                    <a:lumMod val="75000"/>
                  </a:schemeClr>
                </a:solidFill>
              </a:rPr>
              <a:t>최소값</a:t>
            </a:r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</a:rPr>
              <a:t> = 1</a:t>
            </a:r>
            <a:endParaRPr lang="ko-KR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A0BE35F-3214-4611-ABA4-305B352300AA}"/>
              </a:ext>
            </a:extLst>
          </p:cNvPr>
          <p:cNvSpPr txBox="1"/>
          <p:nvPr/>
        </p:nvSpPr>
        <p:spPr>
          <a:xfrm>
            <a:off x="7623318" y="4719789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3</a:t>
            </a:r>
            <a:r>
              <a:rPr lang="ko-KR" altLang="en-US" sz="2400" dirty="0"/>
              <a:t>사분위수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D64563C-BA4B-4184-9210-911F059543DA}"/>
              </a:ext>
            </a:extLst>
          </p:cNvPr>
          <p:cNvSpPr txBox="1"/>
          <p:nvPr/>
        </p:nvSpPr>
        <p:spPr>
          <a:xfrm>
            <a:off x="9447797" y="4488956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chemeClr val="accent6">
                    <a:lumMod val="75000"/>
                  </a:schemeClr>
                </a:solidFill>
              </a:rPr>
              <a:t>최대값</a:t>
            </a:r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</a:rPr>
              <a:t> = 13</a:t>
            </a:r>
            <a:endParaRPr lang="ko-KR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" grpId="0"/>
      <p:bldP spid="52" grpId="0"/>
      <p:bldP spid="6" grpId="0" animBg="1"/>
      <p:bldP spid="9" grpId="0"/>
      <p:bldP spid="59" grpId="0"/>
      <p:bldP spid="60" grpId="0"/>
      <p:bldP spid="61" grpId="0"/>
      <p:bldP spid="63" grpId="0"/>
      <p:bldP spid="64" grpId="0"/>
      <p:bldP spid="65" grpId="0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0995D43-DBC3-4F84-86A4-6E28D6E54A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7976" y="116632"/>
            <a:ext cx="4248150" cy="1511300"/>
          </a:xfrm>
        </p:spPr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사분위범위수</a:t>
            </a:r>
            <a:b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Interquartile range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3D0036C-5FD5-4522-9BF2-E9722C1C14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08787" y="580849"/>
            <a:ext cx="3422203" cy="517872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ko-KR" sz="3200" dirty="0"/>
              <a:t>= (Q3-Q1)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16AD7C8-8579-4E16-B431-F7F8CA429CFF}"/>
              </a:ext>
            </a:extLst>
          </p:cNvPr>
          <p:cNvSpPr/>
          <p:nvPr/>
        </p:nvSpPr>
        <p:spPr>
          <a:xfrm rot="19025351">
            <a:off x="-569173" y="261110"/>
            <a:ext cx="2159845" cy="56383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산포도</a:t>
            </a:r>
          </a:p>
        </p:txBody>
      </p:sp>
      <p:sp>
        <p:nvSpPr>
          <p:cNvPr id="3" name="화살표: 왼쪽/오른쪽 2">
            <a:extLst>
              <a:ext uri="{FF2B5EF4-FFF2-40B4-BE49-F238E27FC236}">
                <a16:creationId xmlns:a16="http://schemas.microsoft.com/office/drawing/2014/main" id="{0C19DF7A-0486-47A1-AA9A-957652EBBAE3}"/>
              </a:ext>
            </a:extLst>
          </p:cNvPr>
          <p:cNvSpPr/>
          <p:nvPr/>
        </p:nvSpPr>
        <p:spPr>
          <a:xfrm>
            <a:off x="4320720" y="3548470"/>
            <a:ext cx="3462084" cy="50810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692" name="그룹 28691">
            <a:extLst>
              <a:ext uri="{FF2B5EF4-FFF2-40B4-BE49-F238E27FC236}">
                <a16:creationId xmlns:a16="http://schemas.microsoft.com/office/drawing/2014/main" id="{755E984B-C49D-4C34-A484-A4822D7AA273}"/>
              </a:ext>
            </a:extLst>
          </p:cNvPr>
          <p:cNvGrpSpPr/>
          <p:nvPr/>
        </p:nvGrpSpPr>
        <p:grpSpPr>
          <a:xfrm>
            <a:off x="2294906" y="1937421"/>
            <a:ext cx="7602187" cy="1470076"/>
            <a:chOff x="2739905" y="2720495"/>
            <a:chExt cx="7602187" cy="1470076"/>
          </a:xfrm>
        </p:grpSpPr>
        <p:cxnSp>
          <p:nvCxnSpPr>
            <p:cNvPr id="28682" name="직선 연결선 28681">
              <a:extLst>
                <a:ext uri="{FF2B5EF4-FFF2-40B4-BE49-F238E27FC236}">
                  <a16:creationId xmlns:a16="http://schemas.microsoft.com/office/drawing/2014/main" id="{2CB35FF1-3178-48E6-B900-86B3735870E4}"/>
                </a:ext>
              </a:extLst>
            </p:cNvPr>
            <p:cNvCxnSpPr/>
            <p:nvPr/>
          </p:nvCxnSpPr>
          <p:spPr>
            <a:xfrm>
              <a:off x="2931364" y="3445404"/>
              <a:ext cx="710679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66DF756C-562F-4C92-8230-F92F0E91092B}"/>
                </a:ext>
              </a:extLst>
            </p:cNvPr>
            <p:cNvGrpSpPr/>
            <p:nvPr/>
          </p:nvGrpSpPr>
          <p:grpSpPr>
            <a:xfrm>
              <a:off x="2933032" y="3146325"/>
              <a:ext cx="7105131" cy="714723"/>
              <a:chOff x="3742886" y="3424743"/>
              <a:chExt cx="7105131" cy="714723"/>
            </a:xfrm>
          </p:grpSpPr>
          <p:cxnSp>
            <p:nvCxnSpPr>
              <p:cNvPr id="34" name="직선 화살표 연결선 33">
                <a:extLst>
                  <a:ext uri="{FF2B5EF4-FFF2-40B4-BE49-F238E27FC236}">
                    <a16:creationId xmlns:a16="http://schemas.microsoft.com/office/drawing/2014/main" id="{12AD0CB8-43ED-4DF9-A250-BEB2B9D44C59}"/>
                  </a:ext>
                </a:extLst>
              </p:cNvPr>
              <p:cNvCxnSpPr>
                <a:cxnSpLocks/>
                <a:stCxn id="48" idx="1"/>
                <a:endCxn id="48" idx="3"/>
              </p:cNvCxnSpPr>
              <p:nvPr/>
            </p:nvCxnSpPr>
            <p:spPr>
              <a:xfrm>
                <a:off x="5531670" y="3730480"/>
                <a:ext cx="3529190" cy="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34">
                <a:extLst>
                  <a:ext uri="{FF2B5EF4-FFF2-40B4-BE49-F238E27FC236}">
                    <a16:creationId xmlns:a16="http://schemas.microsoft.com/office/drawing/2014/main" id="{62690D0F-AABE-4DB6-991B-840A8085A1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1360" y="3645024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35">
                <a:extLst>
                  <a:ext uri="{FF2B5EF4-FFF2-40B4-BE49-F238E27FC236}">
                    <a16:creationId xmlns:a16="http://schemas.microsoft.com/office/drawing/2014/main" id="{F2E82E1A-CDCC-49EC-A2BE-60DB08D8FE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19936" y="3645024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직선 연결선 36">
                <a:extLst>
                  <a:ext uri="{FF2B5EF4-FFF2-40B4-BE49-F238E27FC236}">
                    <a16:creationId xmlns:a16="http://schemas.microsoft.com/office/drawing/2014/main" id="{E8BC86C5-F184-4C4F-BFBE-98085F6EE9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3912" y="3645024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37">
                <a:extLst>
                  <a:ext uri="{FF2B5EF4-FFF2-40B4-BE49-F238E27FC236}">
                    <a16:creationId xmlns:a16="http://schemas.microsoft.com/office/drawing/2014/main" id="{F0D9266D-EF83-4D8C-9212-F350ED1788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942" y="3644410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직선 연결선 38">
                <a:extLst>
                  <a:ext uri="{FF2B5EF4-FFF2-40B4-BE49-F238E27FC236}">
                    <a16:creationId xmlns:a16="http://schemas.microsoft.com/office/drawing/2014/main" id="{9A409402-87F9-4F2D-8199-5D26EED6E5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3552" y="3643796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39">
                <a:extLst>
                  <a:ext uri="{FF2B5EF4-FFF2-40B4-BE49-F238E27FC236}">
                    <a16:creationId xmlns:a16="http://schemas.microsoft.com/office/drawing/2014/main" id="{C57B956D-F47D-46C8-93A5-E6A383656C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2886" y="3424743"/>
                <a:ext cx="0" cy="570707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40">
                <a:extLst>
                  <a:ext uri="{FF2B5EF4-FFF2-40B4-BE49-F238E27FC236}">
                    <a16:creationId xmlns:a16="http://schemas.microsoft.com/office/drawing/2014/main" id="{541CF7B1-C69C-4E32-8DD2-25CC42FCBD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20136" y="3644410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직선 연결선 41">
                <a:extLst>
                  <a:ext uri="{FF2B5EF4-FFF2-40B4-BE49-F238E27FC236}">
                    <a16:creationId xmlns:a16="http://schemas.microsoft.com/office/drawing/2014/main" id="{3615310F-FF46-43B1-9588-FE1F0B8600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45465" y="3653656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 42">
                <a:extLst>
                  <a:ext uri="{FF2B5EF4-FFF2-40B4-BE49-F238E27FC236}">
                    <a16:creationId xmlns:a16="http://schemas.microsoft.com/office/drawing/2014/main" id="{4FE33EC6-BE76-44C0-A525-7708C27269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34041" y="3653656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43">
                <a:extLst>
                  <a:ext uri="{FF2B5EF4-FFF2-40B4-BE49-F238E27FC236}">
                    <a16:creationId xmlns:a16="http://schemas.microsoft.com/office/drawing/2014/main" id="{E1FF4457-100A-4209-AFF2-244D731D0F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48017" y="3454644"/>
                <a:ext cx="0" cy="684822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44">
                <a:extLst>
                  <a:ext uri="{FF2B5EF4-FFF2-40B4-BE49-F238E27FC236}">
                    <a16:creationId xmlns:a16="http://schemas.microsoft.com/office/drawing/2014/main" id="{8F647BFF-2ECA-401B-B685-2D5E88655C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41047" y="3653042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연결선 45">
                <a:extLst>
                  <a:ext uri="{FF2B5EF4-FFF2-40B4-BE49-F238E27FC236}">
                    <a16:creationId xmlns:a16="http://schemas.microsoft.com/office/drawing/2014/main" id="{3BF85271-7818-4AB2-B504-31EABC3D00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37657" y="3652428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직선 연결선 46">
                <a:extLst>
                  <a:ext uri="{FF2B5EF4-FFF2-40B4-BE49-F238E27FC236}">
                    <a16:creationId xmlns:a16="http://schemas.microsoft.com/office/drawing/2014/main" id="{FAD02103-3378-4F1C-B78B-5BE5BE096D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33841" y="3651814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D09A9F-A3A9-40D2-B3D5-C6F0309C4A93}"/>
                </a:ext>
              </a:extLst>
            </p:cNvPr>
            <p:cNvSpPr txBox="1"/>
            <p:nvPr/>
          </p:nvSpPr>
          <p:spPr>
            <a:xfrm>
              <a:off x="3362646" y="362947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2</a:t>
              </a:r>
              <a:endParaRPr lang="ko-KR" alt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0BCF7F-43F9-457E-BDEC-01204D9F3A00}"/>
                </a:ext>
              </a:extLst>
            </p:cNvPr>
            <p:cNvSpPr txBox="1"/>
            <p:nvPr/>
          </p:nvSpPr>
          <p:spPr>
            <a:xfrm>
              <a:off x="3954827" y="362947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</a:t>
              </a:r>
              <a:endParaRPr lang="ko-KR" alt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29B0D0-21C0-44AD-B6D5-537F787A6A03}"/>
                </a:ext>
              </a:extLst>
            </p:cNvPr>
            <p:cNvSpPr txBox="1"/>
            <p:nvPr/>
          </p:nvSpPr>
          <p:spPr>
            <a:xfrm>
              <a:off x="4550002" y="362947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4</a:t>
              </a:r>
              <a:endParaRPr lang="ko-KR" alt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BA16CB6-331F-47BA-8060-37C6DA1A391B}"/>
                </a:ext>
              </a:extLst>
            </p:cNvPr>
            <p:cNvSpPr txBox="1"/>
            <p:nvPr/>
          </p:nvSpPr>
          <p:spPr>
            <a:xfrm>
              <a:off x="5152923" y="362312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</a:t>
              </a:r>
              <a:endParaRPr lang="ko-KR" alt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1E6C2D-F0B3-46B6-8FAF-1802423E2597}"/>
                </a:ext>
              </a:extLst>
            </p:cNvPr>
            <p:cNvSpPr txBox="1"/>
            <p:nvPr/>
          </p:nvSpPr>
          <p:spPr>
            <a:xfrm>
              <a:off x="5764025" y="362312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6</a:t>
              </a:r>
              <a:endParaRPr lang="ko-KR" alt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16241B-BA7C-4787-9F0C-16C393AD06B3}"/>
                </a:ext>
              </a:extLst>
            </p:cNvPr>
            <p:cNvSpPr txBox="1"/>
            <p:nvPr/>
          </p:nvSpPr>
          <p:spPr>
            <a:xfrm>
              <a:off x="6357899" y="362312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7</a:t>
              </a:r>
              <a:endParaRPr lang="ko-KR" alt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59CA5D9-71EB-4262-9D96-2438F5FD520E}"/>
                </a:ext>
              </a:extLst>
            </p:cNvPr>
            <p:cNvSpPr txBox="1"/>
            <p:nvPr/>
          </p:nvSpPr>
          <p:spPr>
            <a:xfrm>
              <a:off x="2739905" y="362947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3DE887-B572-448D-83A0-59D1C36682D6}"/>
                </a:ext>
              </a:extLst>
            </p:cNvPr>
            <p:cNvSpPr txBox="1"/>
            <p:nvPr/>
          </p:nvSpPr>
          <p:spPr>
            <a:xfrm>
              <a:off x="7473919" y="362947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9</a:t>
              </a:r>
              <a:endParaRPr lang="ko-KR" alt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374FF48-5818-4DC9-92C4-F978B33630A6}"/>
                </a:ext>
              </a:extLst>
            </p:cNvPr>
            <p:cNvSpPr txBox="1"/>
            <p:nvPr/>
          </p:nvSpPr>
          <p:spPr>
            <a:xfrm>
              <a:off x="8066100" y="362947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10</a:t>
              </a:r>
              <a:endParaRPr lang="ko-KR" alt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A3FE66E-D14C-4970-A9EF-46934C6E038C}"/>
                </a:ext>
              </a:extLst>
            </p:cNvPr>
            <p:cNvSpPr txBox="1"/>
            <p:nvPr/>
          </p:nvSpPr>
          <p:spPr>
            <a:xfrm>
              <a:off x="8661275" y="362947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11</a:t>
              </a:r>
              <a:endParaRPr lang="ko-KR" alt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DE0FF9C-9C8E-498A-A36D-81867BBC1E36}"/>
                </a:ext>
              </a:extLst>
            </p:cNvPr>
            <p:cNvSpPr txBox="1"/>
            <p:nvPr/>
          </p:nvSpPr>
          <p:spPr>
            <a:xfrm>
              <a:off x="9264196" y="362312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12</a:t>
              </a:r>
              <a:endParaRPr lang="ko-KR" alt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D147A0-C96D-4E5F-988E-EAA212107860}"/>
                </a:ext>
              </a:extLst>
            </p:cNvPr>
            <p:cNvSpPr txBox="1"/>
            <p:nvPr/>
          </p:nvSpPr>
          <p:spPr>
            <a:xfrm>
              <a:off x="9875298" y="362312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13</a:t>
              </a:r>
              <a:endParaRPr lang="ko-KR" alt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23BBF20-C73C-4900-9A4D-409630CEAADD}"/>
                </a:ext>
              </a:extLst>
            </p:cNvPr>
            <p:cNvSpPr txBox="1"/>
            <p:nvPr/>
          </p:nvSpPr>
          <p:spPr>
            <a:xfrm>
              <a:off x="6851178" y="362947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8</a:t>
              </a:r>
              <a:endParaRPr lang="ko-KR" altLang="en-US" dirty="0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EE883F4A-8677-4FC2-BD8E-1EFEF6AF8C20}"/>
                </a:ext>
              </a:extLst>
            </p:cNvPr>
            <p:cNvSpPr/>
            <p:nvPr/>
          </p:nvSpPr>
          <p:spPr>
            <a:xfrm>
              <a:off x="4721816" y="2732070"/>
              <a:ext cx="3529190" cy="1439984"/>
            </a:xfrm>
            <a:prstGeom prst="rect">
              <a:avLst/>
            </a:prstGeom>
            <a:solidFill>
              <a:srgbClr val="FFCC00">
                <a:alpha val="80000"/>
              </a:srgb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8F41545F-F953-40FF-A0B7-868CB8754579}"/>
                </a:ext>
              </a:extLst>
            </p:cNvPr>
            <p:cNvCxnSpPr>
              <a:cxnSpLocks/>
            </p:cNvCxnSpPr>
            <p:nvPr/>
          </p:nvCxnSpPr>
          <p:spPr>
            <a:xfrm>
              <a:off x="6500945" y="2720495"/>
              <a:ext cx="0" cy="1439984"/>
            </a:xfrm>
            <a:prstGeom prst="line">
              <a:avLst/>
            </a:prstGeom>
            <a:ln w="38100">
              <a:solidFill>
                <a:srgbClr val="FF66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811DFCC9-D09F-4AF6-A7D8-746FEAC42B7F}"/>
                </a:ext>
              </a:extLst>
            </p:cNvPr>
            <p:cNvCxnSpPr/>
            <p:nvPr/>
          </p:nvCxnSpPr>
          <p:spPr>
            <a:xfrm>
              <a:off x="4708360" y="2720495"/>
              <a:ext cx="0" cy="1439984"/>
            </a:xfrm>
            <a:prstGeom prst="line">
              <a:avLst/>
            </a:prstGeom>
            <a:ln w="38100">
              <a:solidFill>
                <a:srgbClr val="FF66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E1360549-B9B7-4812-9D55-710ABE606D47}"/>
                </a:ext>
              </a:extLst>
            </p:cNvPr>
            <p:cNvCxnSpPr/>
            <p:nvPr/>
          </p:nvCxnSpPr>
          <p:spPr>
            <a:xfrm>
              <a:off x="8237551" y="2750587"/>
              <a:ext cx="0" cy="1439984"/>
            </a:xfrm>
            <a:prstGeom prst="line">
              <a:avLst/>
            </a:prstGeom>
            <a:ln w="38100">
              <a:solidFill>
                <a:srgbClr val="FF66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687" name="직선 연결선 28686">
            <a:extLst>
              <a:ext uri="{FF2B5EF4-FFF2-40B4-BE49-F238E27FC236}">
                <a16:creationId xmlns:a16="http://schemas.microsoft.com/office/drawing/2014/main" id="{5B14F38E-D866-4128-8901-DC1169BBD7DA}"/>
              </a:ext>
            </a:extLst>
          </p:cNvPr>
          <p:cNvCxnSpPr>
            <a:cxnSpLocks/>
          </p:cNvCxnSpPr>
          <p:nvPr/>
        </p:nvCxnSpPr>
        <p:spPr>
          <a:xfrm>
            <a:off x="4290627" y="3388980"/>
            <a:ext cx="0" cy="832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>
            <a:extLst>
              <a:ext uri="{FF2B5EF4-FFF2-40B4-BE49-F238E27FC236}">
                <a16:creationId xmlns:a16="http://schemas.microsoft.com/office/drawing/2014/main" id="{6790C59A-5F21-4302-9C3F-0DF55E30A57E}"/>
              </a:ext>
            </a:extLst>
          </p:cNvPr>
          <p:cNvCxnSpPr>
            <a:cxnSpLocks/>
          </p:cNvCxnSpPr>
          <p:nvPr/>
        </p:nvCxnSpPr>
        <p:spPr>
          <a:xfrm>
            <a:off x="7806007" y="3369515"/>
            <a:ext cx="0" cy="851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0" name="직사각형 28689">
            <a:extLst>
              <a:ext uri="{FF2B5EF4-FFF2-40B4-BE49-F238E27FC236}">
                <a16:creationId xmlns:a16="http://schemas.microsoft.com/office/drawing/2014/main" id="{BE065418-B0A8-42EF-903A-2832784C0F7C}"/>
              </a:ext>
            </a:extLst>
          </p:cNvPr>
          <p:cNvSpPr/>
          <p:nvPr/>
        </p:nvSpPr>
        <p:spPr>
          <a:xfrm>
            <a:off x="3632538" y="4216065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Q1: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r>
              <a:rPr lang="ko-KR" altLang="en-US" dirty="0"/>
              <a:t>사분위수</a:t>
            </a:r>
          </a:p>
        </p:txBody>
      </p:sp>
      <p:sp>
        <p:nvSpPr>
          <p:cNvPr id="28691" name="직사각형 28690">
            <a:extLst>
              <a:ext uri="{FF2B5EF4-FFF2-40B4-BE49-F238E27FC236}">
                <a16:creationId xmlns:a16="http://schemas.microsoft.com/office/drawing/2014/main" id="{DAB05530-C0E8-4CD3-BAEA-C14BE0A71A21}"/>
              </a:ext>
            </a:extLst>
          </p:cNvPr>
          <p:cNvSpPr/>
          <p:nvPr/>
        </p:nvSpPr>
        <p:spPr>
          <a:xfrm>
            <a:off x="7354650" y="4216065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Q3:</a:t>
            </a:r>
            <a:r>
              <a:rPr lang="ko-KR" altLang="en-US" dirty="0"/>
              <a:t> </a:t>
            </a:r>
            <a:r>
              <a:rPr lang="en-US" altLang="ko-KR" dirty="0"/>
              <a:t>3</a:t>
            </a:r>
            <a:r>
              <a:rPr lang="ko-KR" altLang="en-US" dirty="0"/>
              <a:t>사분위수</a:t>
            </a:r>
          </a:p>
        </p:txBody>
      </p:sp>
      <p:sp>
        <p:nvSpPr>
          <p:cNvPr id="28693" name="직사각형 28692">
            <a:extLst>
              <a:ext uri="{FF2B5EF4-FFF2-40B4-BE49-F238E27FC236}">
                <a16:creationId xmlns:a16="http://schemas.microsoft.com/office/drawing/2014/main" id="{2EC9FC5D-9AC4-4C57-B5F1-3586CB3F4C73}"/>
              </a:ext>
            </a:extLst>
          </p:cNvPr>
          <p:cNvSpPr/>
          <p:nvPr/>
        </p:nvSpPr>
        <p:spPr>
          <a:xfrm>
            <a:off x="8530982" y="1177744"/>
            <a:ext cx="260557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ko-KR" altLang="en-US" dirty="0" err="1"/>
              <a:t>로버스트한</a:t>
            </a:r>
            <a:r>
              <a:rPr lang="ko-KR" altLang="en-US" dirty="0"/>
              <a:t> 산포도 측도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6E3D7C2-48E1-4D39-8453-AEED278D0851}"/>
              </a:ext>
            </a:extLst>
          </p:cNvPr>
          <p:cNvSpPr txBox="1"/>
          <p:nvPr/>
        </p:nvSpPr>
        <p:spPr>
          <a:xfrm>
            <a:off x="839416" y="4702123"/>
            <a:ext cx="10750433" cy="12933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자료를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한양신명조"/>
                <a:ea typeface="함초롬바탕" panose="02030604000101010101" pitchFamily="18" charset="-127"/>
              </a:rPr>
              <a:t>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순서대로 늘어놓았을 때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작은 값부터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25%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위치에 있는 값을 제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사분위수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(lower quartile), 50%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위치에 있는 값을 제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2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사분위수 또는 중앙값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(median), 75%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위치에 있는 값을 제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3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사분위수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(upper quartile)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라 한다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그리고 </a:t>
            </a:r>
            <a:r>
              <a:rPr lang="ko-KR" altLang="en-US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사분위범위수는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3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사분위수와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사분위수의 차이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즉 가운데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50%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의 자료가 위치하는 범위를 의미한다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/>
      <p:bldP spid="3" grpId="0" animBg="1"/>
      <p:bldP spid="28690" grpId="0"/>
      <p:bldP spid="28691" grpId="0"/>
      <p:bldP spid="286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0995D43-DBC3-4F84-86A4-6E28D6E54A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7976" y="116632"/>
            <a:ext cx="5574208" cy="934985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ko-KR" altLang="en-US" sz="4000" dirty="0" err="1"/>
              <a:t>박스플롯</a:t>
            </a:r>
            <a:r>
              <a:rPr lang="en-US" altLang="ko-KR" sz="4000" dirty="0"/>
              <a:t>(box</a:t>
            </a:r>
            <a:r>
              <a:rPr lang="ko-KR" altLang="en-US" sz="4000" dirty="0"/>
              <a:t> </a:t>
            </a:r>
            <a:r>
              <a:rPr lang="en-US" altLang="ko-KR" sz="4000" dirty="0"/>
              <a:t>plot)</a:t>
            </a:r>
            <a:endParaRPr lang="en-US" altLang="ko-KR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16AD7C8-8579-4E16-B431-F7F8CA429CFF}"/>
              </a:ext>
            </a:extLst>
          </p:cNvPr>
          <p:cNvSpPr/>
          <p:nvPr/>
        </p:nvSpPr>
        <p:spPr>
          <a:xfrm rot="19025351">
            <a:off x="-569173" y="261110"/>
            <a:ext cx="2159845" cy="56383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산포도</a:t>
            </a:r>
          </a:p>
        </p:txBody>
      </p:sp>
      <p:grpSp>
        <p:nvGrpSpPr>
          <p:cNvPr id="28692" name="그룹 28691">
            <a:extLst>
              <a:ext uri="{FF2B5EF4-FFF2-40B4-BE49-F238E27FC236}">
                <a16:creationId xmlns:a16="http://schemas.microsoft.com/office/drawing/2014/main" id="{755E984B-C49D-4C34-A484-A4822D7AA273}"/>
              </a:ext>
            </a:extLst>
          </p:cNvPr>
          <p:cNvGrpSpPr/>
          <p:nvPr/>
        </p:nvGrpSpPr>
        <p:grpSpPr>
          <a:xfrm>
            <a:off x="2119008" y="1584178"/>
            <a:ext cx="8560518" cy="2655068"/>
            <a:chOff x="2219297" y="1343740"/>
            <a:chExt cx="8560518" cy="2655068"/>
          </a:xfrm>
        </p:grpSpPr>
        <p:cxnSp>
          <p:nvCxnSpPr>
            <p:cNvPr id="28682" name="직선 연결선 28681">
              <a:extLst>
                <a:ext uri="{FF2B5EF4-FFF2-40B4-BE49-F238E27FC236}">
                  <a16:creationId xmlns:a16="http://schemas.microsoft.com/office/drawing/2014/main" id="{2CB35FF1-3178-48E6-B900-86B3735870E4}"/>
                </a:ext>
              </a:extLst>
            </p:cNvPr>
            <p:cNvCxnSpPr>
              <a:cxnSpLocks/>
            </p:cNvCxnSpPr>
            <p:nvPr/>
          </p:nvCxnSpPr>
          <p:spPr>
            <a:xfrm>
              <a:off x="2379865" y="3445404"/>
              <a:ext cx="82089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66DF756C-562F-4C92-8230-F92F0E91092B}"/>
                </a:ext>
              </a:extLst>
            </p:cNvPr>
            <p:cNvGrpSpPr/>
            <p:nvPr/>
          </p:nvGrpSpPr>
          <p:grpSpPr>
            <a:xfrm>
              <a:off x="2379865" y="3170857"/>
              <a:ext cx="8208912" cy="360883"/>
              <a:chOff x="3189719" y="3449275"/>
              <a:chExt cx="8208912" cy="360883"/>
            </a:xfrm>
          </p:grpSpPr>
          <p:cxnSp>
            <p:nvCxnSpPr>
              <p:cNvPr id="34" name="직선 화살표 연결선 33">
                <a:extLst>
                  <a:ext uri="{FF2B5EF4-FFF2-40B4-BE49-F238E27FC236}">
                    <a16:creationId xmlns:a16="http://schemas.microsoft.com/office/drawing/2014/main" id="{12AD0CB8-43ED-4DF9-A250-BEB2B9D44C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31670" y="3730480"/>
                <a:ext cx="3529190" cy="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34">
                <a:extLst>
                  <a:ext uri="{FF2B5EF4-FFF2-40B4-BE49-F238E27FC236}">
                    <a16:creationId xmlns:a16="http://schemas.microsoft.com/office/drawing/2014/main" id="{62690D0F-AABE-4DB6-991B-840A8085A1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1360" y="3645024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35">
                <a:extLst>
                  <a:ext uri="{FF2B5EF4-FFF2-40B4-BE49-F238E27FC236}">
                    <a16:creationId xmlns:a16="http://schemas.microsoft.com/office/drawing/2014/main" id="{F2E82E1A-CDCC-49EC-A2BE-60DB08D8FE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19936" y="3645024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직선 연결선 36">
                <a:extLst>
                  <a:ext uri="{FF2B5EF4-FFF2-40B4-BE49-F238E27FC236}">
                    <a16:creationId xmlns:a16="http://schemas.microsoft.com/office/drawing/2014/main" id="{E8BC86C5-F184-4C4F-BFBE-98085F6EE9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3912" y="3645024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37">
                <a:extLst>
                  <a:ext uri="{FF2B5EF4-FFF2-40B4-BE49-F238E27FC236}">
                    <a16:creationId xmlns:a16="http://schemas.microsoft.com/office/drawing/2014/main" id="{F0D9266D-EF83-4D8C-9212-F350ED1788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942" y="3644410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직선 연결선 38">
                <a:extLst>
                  <a:ext uri="{FF2B5EF4-FFF2-40B4-BE49-F238E27FC236}">
                    <a16:creationId xmlns:a16="http://schemas.microsoft.com/office/drawing/2014/main" id="{9A409402-87F9-4F2D-8199-5D26EED6E5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3552" y="3643796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39">
                <a:extLst>
                  <a:ext uri="{FF2B5EF4-FFF2-40B4-BE49-F238E27FC236}">
                    <a16:creationId xmlns:a16="http://schemas.microsoft.com/office/drawing/2014/main" id="{C57B956D-F47D-46C8-93A5-E6A383656C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9719" y="3449275"/>
                <a:ext cx="0" cy="305737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40">
                <a:extLst>
                  <a:ext uri="{FF2B5EF4-FFF2-40B4-BE49-F238E27FC236}">
                    <a16:creationId xmlns:a16="http://schemas.microsoft.com/office/drawing/2014/main" id="{541CF7B1-C69C-4E32-8DD2-25CC42FCBD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20136" y="3644410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직선 연결선 41">
                <a:extLst>
                  <a:ext uri="{FF2B5EF4-FFF2-40B4-BE49-F238E27FC236}">
                    <a16:creationId xmlns:a16="http://schemas.microsoft.com/office/drawing/2014/main" id="{3615310F-FF46-43B1-9588-FE1F0B8600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45465" y="3653656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 42">
                <a:extLst>
                  <a:ext uri="{FF2B5EF4-FFF2-40B4-BE49-F238E27FC236}">
                    <a16:creationId xmlns:a16="http://schemas.microsoft.com/office/drawing/2014/main" id="{4FE33EC6-BE76-44C0-A525-7708C27269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34041" y="3653656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43">
                <a:extLst>
                  <a:ext uri="{FF2B5EF4-FFF2-40B4-BE49-F238E27FC236}">
                    <a16:creationId xmlns:a16="http://schemas.microsoft.com/office/drawing/2014/main" id="{E1FF4457-100A-4209-AFF2-244D731D0F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98631" y="3493852"/>
                <a:ext cx="0" cy="26116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44">
                <a:extLst>
                  <a:ext uri="{FF2B5EF4-FFF2-40B4-BE49-F238E27FC236}">
                    <a16:creationId xmlns:a16="http://schemas.microsoft.com/office/drawing/2014/main" id="{8F647BFF-2ECA-401B-B685-2D5E88655C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46503" y="3651814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연결선 45">
                <a:extLst>
                  <a:ext uri="{FF2B5EF4-FFF2-40B4-BE49-F238E27FC236}">
                    <a16:creationId xmlns:a16="http://schemas.microsoft.com/office/drawing/2014/main" id="{3BF85271-7818-4AB2-B504-31EABC3D00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37657" y="3652428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직선 연결선 46">
                <a:extLst>
                  <a:ext uri="{FF2B5EF4-FFF2-40B4-BE49-F238E27FC236}">
                    <a16:creationId xmlns:a16="http://schemas.microsoft.com/office/drawing/2014/main" id="{FAD02103-3378-4F1C-B78B-5BE5BE096D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33841" y="3651814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직선 연결선 87">
                <a:extLst>
                  <a:ext uri="{FF2B5EF4-FFF2-40B4-BE49-F238E27FC236}">
                    <a16:creationId xmlns:a16="http://schemas.microsoft.com/office/drawing/2014/main" id="{3F051DFD-80A3-4F72-BE29-C48ED979B9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93775" y="3651740"/>
                <a:ext cx="0" cy="158418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직선 연결선 88">
                <a:extLst>
                  <a:ext uri="{FF2B5EF4-FFF2-40B4-BE49-F238E27FC236}">
                    <a16:creationId xmlns:a16="http://schemas.microsoft.com/office/drawing/2014/main" id="{90CE2C9D-E794-4AA8-AA26-72F0594B5F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94575" y="3658941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D09A9F-A3A9-40D2-B3D5-C6F0309C4A93}"/>
                </a:ext>
              </a:extLst>
            </p:cNvPr>
            <p:cNvSpPr txBox="1"/>
            <p:nvPr/>
          </p:nvSpPr>
          <p:spPr>
            <a:xfrm>
              <a:off x="3362646" y="362947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2</a:t>
              </a:r>
              <a:endParaRPr lang="ko-KR" alt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0BCF7F-43F9-457E-BDEC-01204D9F3A00}"/>
                </a:ext>
              </a:extLst>
            </p:cNvPr>
            <p:cNvSpPr txBox="1"/>
            <p:nvPr/>
          </p:nvSpPr>
          <p:spPr>
            <a:xfrm>
              <a:off x="3954827" y="362947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</a:t>
              </a:r>
              <a:endParaRPr lang="ko-KR" alt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29B0D0-21C0-44AD-B6D5-537F787A6A03}"/>
                </a:ext>
              </a:extLst>
            </p:cNvPr>
            <p:cNvSpPr txBox="1"/>
            <p:nvPr/>
          </p:nvSpPr>
          <p:spPr>
            <a:xfrm>
              <a:off x="4550002" y="362947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4</a:t>
              </a:r>
              <a:endParaRPr lang="ko-KR" alt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BA16CB6-331F-47BA-8060-37C6DA1A391B}"/>
                </a:ext>
              </a:extLst>
            </p:cNvPr>
            <p:cNvSpPr txBox="1"/>
            <p:nvPr/>
          </p:nvSpPr>
          <p:spPr>
            <a:xfrm>
              <a:off x="5152923" y="362312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</a:t>
              </a:r>
              <a:endParaRPr lang="ko-KR" alt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1E6C2D-F0B3-46B6-8FAF-1802423E2597}"/>
                </a:ext>
              </a:extLst>
            </p:cNvPr>
            <p:cNvSpPr txBox="1"/>
            <p:nvPr/>
          </p:nvSpPr>
          <p:spPr>
            <a:xfrm>
              <a:off x="5764025" y="362312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6</a:t>
              </a:r>
              <a:endParaRPr lang="ko-KR" alt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16241B-BA7C-4787-9F0C-16C393AD06B3}"/>
                </a:ext>
              </a:extLst>
            </p:cNvPr>
            <p:cNvSpPr txBox="1"/>
            <p:nvPr/>
          </p:nvSpPr>
          <p:spPr>
            <a:xfrm>
              <a:off x="6357899" y="362312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7</a:t>
              </a:r>
              <a:endParaRPr lang="ko-KR" alt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59CA5D9-71EB-4262-9D96-2438F5FD520E}"/>
                </a:ext>
              </a:extLst>
            </p:cNvPr>
            <p:cNvSpPr txBox="1"/>
            <p:nvPr/>
          </p:nvSpPr>
          <p:spPr>
            <a:xfrm>
              <a:off x="2739905" y="362947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3DE887-B572-448D-83A0-59D1C36682D6}"/>
                </a:ext>
              </a:extLst>
            </p:cNvPr>
            <p:cNvSpPr txBox="1"/>
            <p:nvPr/>
          </p:nvSpPr>
          <p:spPr>
            <a:xfrm>
              <a:off x="7473919" y="362947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9</a:t>
              </a:r>
              <a:endParaRPr lang="ko-KR" alt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374FF48-5818-4DC9-92C4-F978B33630A6}"/>
                </a:ext>
              </a:extLst>
            </p:cNvPr>
            <p:cNvSpPr txBox="1"/>
            <p:nvPr/>
          </p:nvSpPr>
          <p:spPr>
            <a:xfrm>
              <a:off x="8066100" y="362947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10</a:t>
              </a:r>
              <a:endParaRPr lang="ko-KR" alt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A3FE66E-D14C-4970-A9EF-46934C6E038C}"/>
                </a:ext>
              </a:extLst>
            </p:cNvPr>
            <p:cNvSpPr txBox="1"/>
            <p:nvPr/>
          </p:nvSpPr>
          <p:spPr>
            <a:xfrm>
              <a:off x="8661275" y="362947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11</a:t>
              </a:r>
              <a:endParaRPr lang="ko-KR" alt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DE0FF9C-9C8E-498A-A36D-81867BBC1E36}"/>
                </a:ext>
              </a:extLst>
            </p:cNvPr>
            <p:cNvSpPr txBox="1"/>
            <p:nvPr/>
          </p:nvSpPr>
          <p:spPr>
            <a:xfrm>
              <a:off x="9264196" y="362312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12</a:t>
              </a:r>
              <a:endParaRPr lang="ko-KR" alt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D147A0-C96D-4E5F-988E-EAA212107860}"/>
                </a:ext>
              </a:extLst>
            </p:cNvPr>
            <p:cNvSpPr txBox="1"/>
            <p:nvPr/>
          </p:nvSpPr>
          <p:spPr>
            <a:xfrm>
              <a:off x="9875298" y="362312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13</a:t>
              </a:r>
              <a:endParaRPr lang="ko-KR" alt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23BBF20-C73C-4900-9A4D-409630CEAADD}"/>
                </a:ext>
              </a:extLst>
            </p:cNvPr>
            <p:cNvSpPr txBox="1"/>
            <p:nvPr/>
          </p:nvSpPr>
          <p:spPr>
            <a:xfrm>
              <a:off x="6851178" y="362947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8</a:t>
              </a:r>
              <a:endParaRPr lang="ko-KR" altLang="en-US" dirty="0"/>
            </a:p>
          </p:txBody>
        </p: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8F41545F-F953-40FF-A0B7-868CB8754579}"/>
                </a:ext>
              </a:extLst>
            </p:cNvPr>
            <p:cNvCxnSpPr>
              <a:cxnSpLocks/>
            </p:cNvCxnSpPr>
            <p:nvPr/>
          </p:nvCxnSpPr>
          <p:spPr>
            <a:xfrm>
              <a:off x="6484763" y="1343740"/>
              <a:ext cx="0" cy="1439984"/>
            </a:xfrm>
            <a:prstGeom prst="line">
              <a:avLst/>
            </a:prstGeom>
            <a:ln w="38100">
              <a:solidFill>
                <a:srgbClr val="FF66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A7349E5-3F41-40F0-9875-6BDB8302CA6F}"/>
                </a:ext>
              </a:extLst>
            </p:cNvPr>
            <p:cNvSpPr txBox="1"/>
            <p:nvPr/>
          </p:nvSpPr>
          <p:spPr>
            <a:xfrm>
              <a:off x="2219297" y="361730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0</a:t>
              </a:r>
              <a:endParaRPr lang="ko-KR" altLang="en-US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C9B2AB2-36C9-4487-9F09-5C094F05E958}"/>
                </a:ext>
              </a:extLst>
            </p:cNvPr>
            <p:cNvSpPr txBox="1"/>
            <p:nvPr/>
          </p:nvSpPr>
          <p:spPr>
            <a:xfrm>
              <a:off x="10361111" y="361730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14</a:t>
              </a:r>
              <a:endParaRPr lang="ko-KR" altLang="en-US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86E3D7C2-48E1-4D39-8453-AEED278D0851}"/>
              </a:ext>
            </a:extLst>
          </p:cNvPr>
          <p:cNvSpPr txBox="1"/>
          <p:nvPr/>
        </p:nvSpPr>
        <p:spPr>
          <a:xfrm>
            <a:off x="1332150" y="4539662"/>
            <a:ext cx="9850920" cy="877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최소값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제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사분위수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중앙값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(median), 3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사분위수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최대값을 표시한 그림을 </a:t>
            </a:r>
            <a:r>
              <a:rPr lang="ko-KR" altLang="en-US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상자수염그림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(Box plot)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이라 한다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데이터의 범위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집중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치우침 등의 대략적 분포형태를 알 수 있다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7ECA9030-153B-402C-9EBA-3A55E78C1417}"/>
              </a:ext>
            </a:extLst>
          </p:cNvPr>
          <p:cNvGrpSpPr/>
          <p:nvPr/>
        </p:nvGrpSpPr>
        <p:grpSpPr>
          <a:xfrm>
            <a:off x="2783632" y="1572868"/>
            <a:ext cx="7106799" cy="1439984"/>
            <a:chOff x="2931364" y="2714102"/>
            <a:chExt cx="7106799" cy="1439984"/>
          </a:xfrm>
        </p:grpSpPr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F51F63B4-E60F-4E72-8D06-B1BC30BC4279}"/>
                </a:ext>
              </a:extLst>
            </p:cNvPr>
            <p:cNvCxnSpPr/>
            <p:nvPr/>
          </p:nvCxnSpPr>
          <p:spPr>
            <a:xfrm>
              <a:off x="2931364" y="3445404"/>
              <a:ext cx="710679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F1CEE4FB-609A-48E9-A206-C2EEA7451812}"/>
                </a:ext>
              </a:extLst>
            </p:cNvPr>
            <p:cNvGrpSpPr/>
            <p:nvPr/>
          </p:nvGrpSpPr>
          <p:grpSpPr>
            <a:xfrm>
              <a:off x="2933032" y="3146325"/>
              <a:ext cx="7105131" cy="714723"/>
              <a:chOff x="3742886" y="3424743"/>
              <a:chExt cx="7105131" cy="714723"/>
            </a:xfrm>
          </p:grpSpPr>
          <p:cxnSp>
            <p:nvCxnSpPr>
              <p:cNvPr id="74" name="직선 화살표 연결선 73">
                <a:extLst>
                  <a:ext uri="{FF2B5EF4-FFF2-40B4-BE49-F238E27FC236}">
                    <a16:creationId xmlns:a16="http://schemas.microsoft.com/office/drawing/2014/main" id="{62B7FB5A-D0EE-495E-941D-2129C1EA5B16}"/>
                  </a:ext>
                </a:extLst>
              </p:cNvPr>
              <p:cNvCxnSpPr>
                <a:cxnSpLocks/>
                <a:stCxn id="69" idx="1"/>
                <a:endCxn id="69" idx="3"/>
              </p:cNvCxnSpPr>
              <p:nvPr/>
            </p:nvCxnSpPr>
            <p:spPr>
              <a:xfrm>
                <a:off x="5473184" y="3712512"/>
                <a:ext cx="3529190" cy="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직선 연결선 79">
                <a:extLst>
                  <a:ext uri="{FF2B5EF4-FFF2-40B4-BE49-F238E27FC236}">
                    <a16:creationId xmlns:a16="http://schemas.microsoft.com/office/drawing/2014/main" id="{D855B934-2633-4902-B37C-89556CD1E3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2886" y="3424743"/>
                <a:ext cx="0" cy="570707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직선 연결선 83">
                <a:extLst>
                  <a:ext uri="{FF2B5EF4-FFF2-40B4-BE49-F238E27FC236}">
                    <a16:creationId xmlns:a16="http://schemas.microsoft.com/office/drawing/2014/main" id="{0EF945BC-E132-4B07-AB43-858525A76D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48017" y="3454644"/>
                <a:ext cx="0" cy="684822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8FFCC2F-5983-442E-B467-A466B7E2F06E}"/>
                </a:ext>
              </a:extLst>
            </p:cNvPr>
            <p:cNvSpPr txBox="1"/>
            <p:nvPr/>
          </p:nvSpPr>
          <p:spPr>
            <a:xfrm>
              <a:off x="3362646" y="362947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dirty="0"/>
            </a:p>
          </p:txBody>
        </p:sp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96094956-A963-4AFC-8705-86E55E044CFB}"/>
                </a:ext>
              </a:extLst>
            </p:cNvPr>
            <p:cNvSpPr/>
            <p:nvPr/>
          </p:nvSpPr>
          <p:spPr>
            <a:xfrm>
              <a:off x="4663330" y="2714102"/>
              <a:ext cx="3529190" cy="1439984"/>
            </a:xfrm>
            <a:prstGeom prst="rect">
              <a:avLst/>
            </a:prstGeom>
            <a:solidFill>
              <a:srgbClr val="FFCC00">
                <a:alpha val="80000"/>
              </a:srgb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81504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16DE03-A368-48FA-91C1-6068F0C95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646" y="286603"/>
            <a:ext cx="10218977" cy="550109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예제</a:t>
            </a:r>
            <a:r>
              <a:rPr lang="en-US" altLang="ko-KR" sz="2800" dirty="0"/>
              <a:t>&gt; </a:t>
            </a:r>
            <a:r>
              <a:rPr lang="ko-KR" altLang="en-US" sz="2800" dirty="0"/>
              <a:t>다음 자료의 사분위수와 </a:t>
            </a:r>
            <a:r>
              <a:rPr lang="ko-KR" altLang="en-US" sz="2800" dirty="0" err="1"/>
              <a:t>사분위범위수를</a:t>
            </a:r>
            <a:r>
              <a:rPr lang="ko-KR" altLang="en-US" sz="2800" dirty="0"/>
              <a:t> </a:t>
            </a:r>
            <a:r>
              <a:rPr lang="ko-KR" altLang="en-US" sz="2800" dirty="0" err="1"/>
              <a:t>구하시오</a:t>
            </a:r>
            <a:endParaRPr lang="ko-KR" altLang="en-US" sz="28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90F6218-56C6-4CD6-844D-2B6CE30BDC26}"/>
              </a:ext>
            </a:extLst>
          </p:cNvPr>
          <p:cNvSpPr/>
          <p:nvPr/>
        </p:nvSpPr>
        <p:spPr>
          <a:xfrm rot="19025351">
            <a:off x="-569173" y="261110"/>
            <a:ext cx="2159845" cy="56383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산포도</a:t>
            </a:r>
          </a:p>
        </p:txBody>
      </p:sp>
      <p:pic>
        <p:nvPicPr>
          <p:cNvPr id="10" name="Picture 24">
            <a:extLst>
              <a:ext uri="{FF2B5EF4-FFF2-40B4-BE49-F238E27FC236}">
                <a16:creationId xmlns:a16="http://schemas.microsoft.com/office/drawing/2014/main" id="{6922E80B-536F-4653-A22F-EC43C8733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4" b="1886"/>
          <a:stretch/>
        </p:blipFill>
        <p:spPr>
          <a:xfrm>
            <a:off x="5519936" y="1159976"/>
            <a:ext cx="6135820" cy="2845087"/>
          </a:xfrm>
          <a:prstGeom prst="rect">
            <a:avLst/>
          </a:prstGeom>
          <a:noFill/>
          <a:ln w="0" cap="rnd">
            <a:solidFill>
              <a:srgbClr val="BFBFBF"/>
            </a:solidFill>
            <a:prstDash val="solid"/>
            <a:round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8CB7130-0D11-4666-8FA3-9ACDF4858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159977"/>
            <a:ext cx="4680520" cy="2593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88C97BEB-DD41-40C7-8081-724809E16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0" y="3432511"/>
            <a:ext cx="4680520" cy="2593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18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5EE545-74D5-4A90-973D-945BC8E3A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86603"/>
            <a:ext cx="11161240" cy="550109"/>
          </a:xfrm>
        </p:spPr>
        <p:txBody>
          <a:bodyPr anchor="ctr">
            <a:normAutofit/>
          </a:bodyPr>
          <a:lstStyle/>
          <a:p>
            <a:r>
              <a:rPr lang="ko-KR" altLang="en-US" sz="1800" dirty="0"/>
              <a:t>연습</a:t>
            </a:r>
            <a:r>
              <a:rPr lang="en-US" altLang="ko-KR" sz="1800" dirty="0"/>
              <a:t>&gt;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판매액 자료를 엑셀에 </a:t>
            </a:r>
            <a:r>
              <a:rPr lang="ko-KR" altLang="en-US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내장되어있는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&lt;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데이터 분석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도구로 </a:t>
            </a:r>
            <a:r>
              <a:rPr lang="ko-KR" altLang="en-US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분석하시오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80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4310E8E4-0CD8-44FF-9FE3-9625D89979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3" r="3696"/>
          <a:stretch/>
        </p:blipFill>
        <p:spPr>
          <a:xfrm>
            <a:off x="523111" y="980728"/>
            <a:ext cx="6220961" cy="429310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37481B0-7969-4B5F-9857-D9B0E6DAD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284" y="944397"/>
            <a:ext cx="3648937" cy="3676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2BCFB16B-550B-4900-BF75-1BB8A835C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9620" y="2492896"/>
            <a:ext cx="1571625" cy="367665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7939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5EE545-74D5-4A90-973D-945BC8E3A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86603"/>
            <a:ext cx="11161240" cy="550109"/>
          </a:xfrm>
        </p:spPr>
        <p:txBody>
          <a:bodyPr anchor="ctr">
            <a:normAutofit/>
          </a:bodyPr>
          <a:lstStyle/>
          <a:p>
            <a:r>
              <a:rPr lang="ko-KR" altLang="en-US" sz="1800" dirty="0"/>
              <a:t>연습</a:t>
            </a:r>
            <a:r>
              <a:rPr lang="en-US" altLang="ko-KR" sz="1800" dirty="0"/>
              <a:t>&gt;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A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고교 학생의 신장자료를 엑셀에 </a:t>
            </a:r>
            <a:r>
              <a:rPr lang="ko-KR" altLang="en-US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내장되어있는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&lt;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데이터 분석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도구로 </a:t>
            </a:r>
            <a:r>
              <a:rPr lang="ko-KR" altLang="en-US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분석하시오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800" dirty="0"/>
          </a:p>
        </p:txBody>
      </p:sp>
      <p:pic>
        <p:nvPicPr>
          <p:cNvPr id="4" name="Picture 26">
            <a:extLst>
              <a:ext uri="{FF2B5EF4-FFF2-40B4-BE49-F238E27FC236}">
                <a16:creationId xmlns:a16="http://schemas.microsoft.com/office/drawing/2014/main" id="{75D7D887-42AA-42BD-A69D-2E4A288901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74" r="32925" b="37045"/>
          <a:stretch/>
        </p:blipFill>
        <p:spPr>
          <a:xfrm>
            <a:off x="767408" y="1052736"/>
            <a:ext cx="4176463" cy="3587619"/>
          </a:xfrm>
          <a:prstGeom prst="rect">
            <a:avLst/>
          </a:prstGeom>
          <a:noFill/>
          <a:ln w="0" cap="rnd">
            <a:solidFill>
              <a:srgbClr val="BFBFBF"/>
            </a:solidFill>
            <a:prstDash val="solid"/>
            <a:round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5" name="Picture 28">
            <a:extLst>
              <a:ext uri="{FF2B5EF4-FFF2-40B4-BE49-F238E27FC236}">
                <a16:creationId xmlns:a16="http://schemas.microsoft.com/office/drawing/2014/main" id="{5B0F936F-FB71-4ED7-8ADB-BFE56ABAC4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70" r="6012" b="14493"/>
          <a:stretch/>
        </p:blipFill>
        <p:spPr>
          <a:xfrm>
            <a:off x="5879976" y="1052736"/>
            <a:ext cx="5688632" cy="4128633"/>
          </a:xfrm>
          <a:prstGeom prst="rect">
            <a:avLst/>
          </a:prstGeom>
          <a:noFill/>
          <a:ln w="0" cap="rnd">
            <a:solidFill>
              <a:srgbClr val="BFBFBF"/>
            </a:solidFill>
            <a:prstDash val="solid"/>
            <a:round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F33A92BF-DC47-4398-BE82-1B16292CB951}"/>
              </a:ext>
            </a:extLst>
          </p:cNvPr>
          <p:cNvSpPr/>
          <p:nvPr/>
        </p:nvSpPr>
        <p:spPr>
          <a:xfrm>
            <a:off x="5159895" y="2846545"/>
            <a:ext cx="504057" cy="438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36303E-4809-4085-8A5B-09F87FBC6FED}"/>
              </a:ext>
            </a:extLst>
          </p:cNvPr>
          <p:cNvSpPr txBox="1"/>
          <p:nvPr/>
        </p:nvSpPr>
        <p:spPr>
          <a:xfrm>
            <a:off x="5002813" y="343155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한줄로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9332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EBA3FC3-AB11-473D-8EAB-A5A73D47F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400" y="260648"/>
            <a:ext cx="5867400" cy="4873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2800" dirty="0">
                <a:solidFill>
                  <a:srgbClr val="FF0000"/>
                </a:solidFill>
              </a:rPr>
              <a:t>지금까지 배운 내용</a:t>
            </a:r>
          </a:p>
        </p:txBody>
      </p:sp>
      <p:grpSp>
        <p:nvGrpSpPr>
          <p:cNvPr id="29699" name="Group 4">
            <a:extLst>
              <a:ext uri="{FF2B5EF4-FFF2-40B4-BE49-F238E27FC236}">
                <a16:creationId xmlns:a16="http://schemas.microsoft.com/office/drawing/2014/main" id="{1E684FEF-1577-4D68-A043-F6025577EC67}"/>
              </a:ext>
            </a:extLst>
          </p:cNvPr>
          <p:cNvGrpSpPr>
            <a:grpSpLocks/>
          </p:cNvGrpSpPr>
          <p:nvPr/>
        </p:nvGrpSpPr>
        <p:grpSpPr bwMode="auto">
          <a:xfrm>
            <a:off x="3576638" y="1016760"/>
            <a:ext cx="5111750" cy="5065712"/>
            <a:chOff x="1824" y="633"/>
            <a:chExt cx="2834" cy="2849"/>
          </a:xfrm>
        </p:grpSpPr>
        <p:sp>
          <p:nvSpPr>
            <p:cNvPr id="29704" name="Puzzle3">
              <a:extLst>
                <a:ext uri="{FF2B5EF4-FFF2-40B4-BE49-F238E27FC236}">
                  <a16:creationId xmlns:a16="http://schemas.microsoft.com/office/drawing/2014/main" id="{2C30BF51-15D1-43BB-8849-8134E1BC5525}"/>
                </a:ext>
              </a:extLst>
            </p:cNvPr>
            <p:cNvSpPr>
              <a:spLocks noEditPoints="1" noChangeArrowheads="1"/>
            </p:cNvSpPr>
            <p:nvPr/>
          </p:nvSpPr>
          <p:spPr bwMode="gray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adFill rotWithShape="1">
              <a:gsLst>
                <a:gs pos="0">
                  <a:srgbClr val="FF9E5D"/>
                </a:gs>
                <a:gs pos="100000">
                  <a:srgbClr val="FF6600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ko-KR" altLang="en-US">
                <a:latin typeface="+mj-ea"/>
                <a:ea typeface="+mj-ea"/>
              </a:endParaRPr>
            </a:p>
          </p:txBody>
        </p:sp>
        <p:sp>
          <p:nvSpPr>
            <p:cNvPr id="29705" name="Puzzle2">
              <a:extLst>
                <a:ext uri="{FF2B5EF4-FFF2-40B4-BE49-F238E27FC236}">
                  <a16:creationId xmlns:a16="http://schemas.microsoft.com/office/drawing/2014/main" id="{467C1C0F-F250-4A8B-BA24-EDD00E56E03B}"/>
                </a:ext>
              </a:extLst>
            </p:cNvPr>
            <p:cNvSpPr>
              <a:spLocks noEditPoints="1" noChangeArrowheads="1"/>
            </p:cNvSpPr>
            <p:nvPr/>
          </p:nvSpPr>
          <p:spPr bwMode="gray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adFill rotWithShape="1">
              <a:gsLst>
                <a:gs pos="0">
                  <a:srgbClr val="FFE88B"/>
                </a:gs>
                <a:gs pos="100000">
                  <a:srgbClr val="FFCC00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ko-KR" altLang="en-US">
                <a:latin typeface="+mj-ea"/>
                <a:ea typeface="+mj-ea"/>
              </a:endParaRPr>
            </a:p>
          </p:txBody>
        </p:sp>
        <p:sp>
          <p:nvSpPr>
            <p:cNvPr id="29706" name="Puzzle4">
              <a:extLst>
                <a:ext uri="{FF2B5EF4-FFF2-40B4-BE49-F238E27FC236}">
                  <a16:creationId xmlns:a16="http://schemas.microsoft.com/office/drawing/2014/main" id="{BB8101ED-7A59-4920-8804-5B51C2B160F3}"/>
                </a:ext>
              </a:extLst>
            </p:cNvPr>
            <p:cNvSpPr>
              <a:spLocks noEditPoints="1" noChangeArrowheads="1"/>
            </p:cNvSpPr>
            <p:nvPr/>
          </p:nvSpPr>
          <p:spPr bwMode="gray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adFill rotWithShape="1">
              <a:gsLst>
                <a:gs pos="0">
                  <a:srgbClr val="20AE3E"/>
                </a:gs>
                <a:gs pos="100000">
                  <a:srgbClr val="8CD59C"/>
                </a:gs>
              </a:gsLst>
              <a:lin ang="189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endParaRPr lang="en-US" altLang="ko-KR">
                <a:latin typeface="+mj-ea"/>
                <a:ea typeface="+mj-ea"/>
              </a:endParaRPr>
            </a:p>
            <a:p>
              <a:pPr eaLnBrk="1" latinLnBrk="1" hangingPunct="1"/>
              <a:endParaRPr lang="en-US" altLang="ko-KR">
                <a:latin typeface="+mj-ea"/>
                <a:ea typeface="+mj-ea"/>
              </a:endParaRPr>
            </a:p>
          </p:txBody>
        </p:sp>
        <p:sp>
          <p:nvSpPr>
            <p:cNvPr id="29707" name="Puzzle1">
              <a:extLst>
                <a:ext uri="{FF2B5EF4-FFF2-40B4-BE49-F238E27FC236}">
                  <a16:creationId xmlns:a16="http://schemas.microsoft.com/office/drawing/2014/main" id="{E332290F-7D76-4698-9327-869FAFB6A346}"/>
                </a:ext>
              </a:extLst>
            </p:cNvPr>
            <p:cNvSpPr>
              <a:spLocks noEditPoints="1" noChangeArrowheads="1"/>
            </p:cNvSpPr>
            <p:nvPr/>
          </p:nvSpPr>
          <p:spPr bwMode="gray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rgbClr val="185E76"/>
                </a:gs>
              </a:gsLst>
              <a:lin ang="27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ko-KR" altLang="en-US">
                <a:latin typeface="+mj-ea"/>
                <a:ea typeface="+mj-ea"/>
              </a:endParaRPr>
            </a:p>
          </p:txBody>
        </p:sp>
      </p:grpSp>
      <p:sp>
        <p:nvSpPr>
          <p:cNvPr id="154633" name="Text Box 9">
            <a:extLst>
              <a:ext uri="{FF2B5EF4-FFF2-40B4-BE49-F238E27FC236}">
                <a16:creationId xmlns:a16="http://schemas.microsoft.com/office/drawing/2014/main" id="{F69B9F7A-27A1-4346-A59C-B456555C4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4335" y="1208455"/>
            <a:ext cx="2010487" cy="109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ko-KR" altLang="en-US" sz="2400" dirty="0">
                <a:latin typeface="+mj-ea"/>
                <a:ea typeface="+mj-ea"/>
              </a:rPr>
              <a:t>모집단</a:t>
            </a:r>
            <a:r>
              <a:rPr lang="en-US" altLang="ko-KR" sz="2400" dirty="0">
                <a:latin typeface="+mj-ea"/>
                <a:ea typeface="+mj-ea"/>
              </a:rPr>
              <a:t>, </a:t>
            </a:r>
            <a:r>
              <a:rPr lang="ko-KR" altLang="en-US" sz="2400" dirty="0">
                <a:latin typeface="+mj-ea"/>
                <a:ea typeface="+mj-ea"/>
              </a:rPr>
              <a:t>표본</a:t>
            </a:r>
            <a:endParaRPr lang="en-US" altLang="ko-KR" sz="2400" dirty="0">
              <a:latin typeface="+mj-ea"/>
              <a:ea typeface="+mj-ea"/>
            </a:endParaRPr>
          </a:p>
          <a:p>
            <a:pPr eaLnBrk="1" latin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ko-KR" altLang="en-US" sz="2400" b="1" dirty="0">
                <a:solidFill>
                  <a:srgbClr val="5F5F5F"/>
                </a:solidFill>
                <a:latin typeface="+mj-ea"/>
                <a:ea typeface="+mj-ea"/>
              </a:rPr>
              <a:t> </a:t>
            </a:r>
            <a:r>
              <a:rPr lang="ko-KR" altLang="en-US" sz="2400" b="1" dirty="0" err="1">
                <a:solidFill>
                  <a:srgbClr val="5F5F5F"/>
                </a:solidFill>
                <a:latin typeface="+mj-ea"/>
                <a:ea typeface="+mj-ea"/>
              </a:rPr>
              <a:t>모수</a:t>
            </a:r>
            <a:r>
              <a:rPr lang="en-US" altLang="ko-KR" sz="2400" b="1" dirty="0">
                <a:solidFill>
                  <a:srgbClr val="5F5F5F"/>
                </a:solidFill>
                <a:latin typeface="+mj-ea"/>
                <a:ea typeface="+mj-ea"/>
              </a:rPr>
              <a:t>, </a:t>
            </a:r>
            <a:r>
              <a:rPr lang="ko-KR" altLang="en-US" sz="2400" b="1" dirty="0">
                <a:solidFill>
                  <a:srgbClr val="5F5F5F"/>
                </a:solidFill>
                <a:latin typeface="+mj-ea"/>
                <a:ea typeface="+mj-ea"/>
              </a:rPr>
              <a:t>통계량</a:t>
            </a:r>
          </a:p>
        </p:txBody>
      </p:sp>
      <p:sp>
        <p:nvSpPr>
          <p:cNvPr id="154634" name="Text Box 10">
            <a:extLst>
              <a:ext uri="{FF2B5EF4-FFF2-40B4-BE49-F238E27FC236}">
                <a16:creationId xmlns:a16="http://schemas.microsoft.com/office/drawing/2014/main" id="{C6AEDD9E-AE6A-4276-9150-B605B09B8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573" y="3836011"/>
            <a:ext cx="252095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457200" indent="-457200" eaLnBrk="1" latinLnBrk="1" hangingPunct="1">
              <a:buFont typeface="Arial" panose="020B0604020202020204" pitchFamily="34" charset="0"/>
              <a:buChar char="•"/>
            </a:pPr>
            <a:r>
              <a:rPr lang="ko-KR" altLang="en-US" sz="2800" dirty="0" err="1">
                <a:latin typeface="+mj-ea"/>
                <a:ea typeface="+mj-ea"/>
              </a:rPr>
              <a:t>대표값</a:t>
            </a:r>
            <a:endParaRPr lang="ko-KR" altLang="en-US" sz="2800" dirty="0">
              <a:latin typeface="+mj-ea"/>
              <a:ea typeface="+mj-ea"/>
            </a:endParaRPr>
          </a:p>
          <a:p>
            <a:pPr latinLnBrk="1"/>
            <a:r>
              <a:rPr lang="ko-KR" altLang="en-US" sz="2400" dirty="0">
                <a:latin typeface="+mj-ea"/>
                <a:ea typeface="+mj-ea"/>
              </a:rPr>
              <a:t>  평균</a:t>
            </a:r>
            <a:r>
              <a:rPr lang="en-US" altLang="ko-KR" sz="2400" dirty="0">
                <a:latin typeface="+mj-ea"/>
                <a:ea typeface="+mj-ea"/>
              </a:rPr>
              <a:t>, </a:t>
            </a:r>
            <a:r>
              <a:rPr lang="ko-KR" altLang="en-US" sz="2400" dirty="0">
                <a:latin typeface="+mj-ea"/>
                <a:ea typeface="+mj-ea"/>
              </a:rPr>
              <a:t>중앙값</a:t>
            </a:r>
            <a:r>
              <a:rPr lang="en-US" altLang="ko-KR" sz="2400" dirty="0">
                <a:latin typeface="+mj-ea"/>
                <a:ea typeface="+mj-ea"/>
              </a:rPr>
              <a:t>, </a:t>
            </a:r>
          </a:p>
          <a:p>
            <a:pPr algn="r" latinLnBrk="1"/>
            <a:r>
              <a:rPr lang="ko-KR" altLang="en-US" sz="2400" dirty="0">
                <a:latin typeface="+mj-ea"/>
                <a:ea typeface="+mj-ea"/>
              </a:rPr>
              <a:t>절사평균</a:t>
            </a:r>
            <a:r>
              <a:rPr lang="en-US" altLang="ko-KR" sz="2400" dirty="0">
                <a:latin typeface="+mj-ea"/>
                <a:ea typeface="+mj-ea"/>
              </a:rPr>
              <a:t>, </a:t>
            </a:r>
            <a:r>
              <a:rPr lang="ko-KR" altLang="en-US" sz="2400" dirty="0" err="1">
                <a:latin typeface="+mj-ea"/>
                <a:ea typeface="+mj-ea"/>
              </a:rPr>
              <a:t>최빈값</a:t>
            </a:r>
            <a:endParaRPr lang="ko-KR" altLang="en-US" sz="2400" dirty="0">
              <a:latin typeface="+mj-ea"/>
              <a:ea typeface="+mj-ea"/>
            </a:endParaRPr>
          </a:p>
        </p:txBody>
      </p:sp>
      <p:sp>
        <p:nvSpPr>
          <p:cNvPr id="154635" name="Text Box 11">
            <a:extLst>
              <a:ext uri="{FF2B5EF4-FFF2-40B4-BE49-F238E27FC236}">
                <a16:creationId xmlns:a16="http://schemas.microsoft.com/office/drawing/2014/main" id="{75C74547-B321-4714-872B-9C52C2295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573" y="1484933"/>
            <a:ext cx="25209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342900" indent="-342900" latinLnBrk="1"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+mj-ea"/>
                <a:ea typeface="+mj-ea"/>
              </a:rPr>
              <a:t>통계학의 정의</a:t>
            </a:r>
          </a:p>
          <a:p>
            <a:pPr marL="342900" indent="-342900" eaLnBrk="1" latin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+mj-ea"/>
                <a:ea typeface="+mj-ea"/>
              </a:rPr>
              <a:t>기술통계학</a:t>
            </a:r>
            <a:r>
              <a:rPr lang="en-US" altLang="ko-KR" sz="2400" dirty="0">
                <a:latin typeface="+mj-ea"/>
                <a:ea typeface="+mj-ea"/>
              </a:rPr>
              <a:t>, </a:t>
            </a:r>
          </a:p>
          <a:p>
            <a:pPr eaLnBrk="1" latin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ko-KR" altLang="en-US" sz="2400" dirty="0">
                <a:latin typeface="+mj-ea"/>
                <a:ea typeface="+mj-ea"/>
              </a:rPr>
              <a:t>  추론통계학</a:t>
            </a:r>
          </a:p>
          <a:p>
            <a:pPr algn="r" latinLnBrk="1"/>
            <a:endParaRPr lang="en-US" altLang="ko-KR" sz="2400" dirty="0">
              <a:latin typeface="+mj-ea"/>
              <a:ea typeface="+mj-ea"/>
            </a:endParaRPr>
          </a:p>
        </p:txBody>
      </p:sp>
      <p:sp>
        <p:nvSpPr>
          <p:cNvPr id="154636" name="Text Box 12">
            <a:extLst>
              <a:ext uri="{FF2B5EF4-FFF2-40B4-BE49-F238E27FC236}">
                <a16:creationId xmlns:a16="http://schemas.microsoft.com/office/drawing/2014/main" id="{93373F2B-BE84-488B-9C16-8427A6F04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4757" y="3699863"/>
            <a:ext cx="2811463" cy="219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342900" indent="-342900" eaLnBrk="1" latin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+mj-ea"/>
                <a:ea typeface="+mj-ea"/>
              </a:rPr>
              <a:t>산포도</a:t>
            </a:r>
          </a:p>
          <a:p>
            <a:pPr lvl="1" latinLnBrk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ko-KR" altLang="en-US" sz="2400" dirty="0">
                <a:latin typeface="+mj-ea"/>
                <a:ea typeface="+mj-ea"/>
              </a:rPr>
              <a:t>분산</a:t>
            </a:r>
            <a:r>
              <a:rPr lang="en-US" altLang="ko-KR" sz="2400" dirty="0">
                <a:latin typeface="+mj-ea"/>
                <a:ea typeface="+mj-ea"/>
              </a:rPr>
              <a:t>, </a:t>
            </a:r>
            <a:r>
              <a:rPr lang="ko-KR" altLang="en-US" sz="2400" dirty="0">
                <a:latin typeface="+mj-ea"/>
                <a:ea typeface="+mj-ea"/>
              </a:rPr>
              <a:t>표준편차</a:t>
            </a:r>
            <a:r>
              <a:rPr lang="en-US" altLang="ko-KR" sz="2400" dirty="0">
                <a:latin typeface="+mj-ea"/>
                <a:ea typeface="+mj-ea"/>
              </a:rPr>
              <a:t>, </a:t>
            </a:r>
          </a:p>
          <a:p>
            <a:pPr lvl="1" latinLnBrk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ko-KR" altLang="en-US" sz="2400" dirty="0">
                <a:latin typeface="+mj-ea"/>
                <a:ea typeface="+mj-ea"/>
              </a:rPr>
              <a:t>변동계수</a:t>
            </a:r>
            <a:r>
              <a:rPr lang="en-US" altLang="ko-KR" sz="2400" dirty="0">
                <a:latin typeface="+mj-ea"/>
                <a:ea typeface="+mj-ea"/>
              </a:rPr>
              <a:t>,</a:t>
            </a:r>
          </a:p>
          <a:p>
            <a:pPr lvl="1" latinLnBrk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ko-KR" altLang="en-US" sz="2400" dirty="0" err="1">
                <a:latin typeface="+mj-ea"/>
                <a:ea typeface="+mj-ea"/>
              </a:rPr>
              <a:t>사분위범위수</a:t>
            </a:r>
            <a:endParaRPr lang="ko-KR" altLang="en-US" sz="2400" dirty="0">
              <a:latin typeface="+mj-ea"/>
              <a:ea typeface="+mj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3" grpId="0"/>
      <p:bldP spid="154634" grpId="0"/>
      <p:bldP spid="154635" grpId="0"/>
      <p:bldP spid="1546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4">
            <a:extLst>
              <a:ext uri="{FF2B5EF4-FFF2-40B4-BE49-F238E27FC236}">
                <a16:creationId xmlns:a16="http://schemas.microsoft.com/office/drawing/2014/main" id="{EA791D4E-0DD4-43B2-9597-5DA50CBA9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40" y="134580"/>
            <a:ext cx="4767263" cy="4767263"/>
          </a:xfrm>
          <a:prstGeom prst="ellipse">
            <a:avLst/>
          </a:prstGeom>
          <a:noFill/>
          <a:ln w="57150">
            <a:solidFill>
              <a:srgbClr val="FF99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036D713-D137-4876-A6E2-993772343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7867" y="754532"/>
            <a:ext cx="2377813" cy="85883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대표값은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9DDF183-0832-4044-B2F8-B271D7CF5B2E}"/>
              </a:ext>
            </a:extLst>
          </p:cNvPr>
          <p:cNvSpPr txBox="1">
            <a:spLocks noChangeArrowheads="1"/>
          </p:cNvSpPr>
          <p:nvPr/>
        </p:nvSpPr>
        <p:spPr>
          <a:xfrm>
            <a:off x="837867" y="2110175"/>
            <a:ext cx="2377813" cy="7673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dirty="0"/>
              <a:t>산포도는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8456361-EFA3-4EB1-9D7B-FDCBB8623286}"/>
              </a:ext>
            </a:extLst>
          </p:cNvPr>
          <p:cNvSpPr/>
          <p:nvPr/>
        </p:nvSpPr>
        <p:spPr>
          <a:xfrm>
            <a:off x="3494154" y="947243"/>
            <a:ext cx="330731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ko-KR" altLang="en-US" sz="2800" b="1" dirty="0"/>
              <a:t>중심위치에 관한 측도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A72EFCD-0A59-47F7-A7E9-A75FE8DD4A58}"/>
              </a:ext>
            </a:extLst>
          </p:cNvPr>
          <p:cNvSpPr/>
          <p:nvPr/>
        </p:nvSpPr>
        <p:spPr>
          <a:xfrm>
            <a:off x="3526708" y="2256602"/>
            <a:ext cx="339708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ko-KR" altLang="en-US" sz="2800" b="1" dirty="0"/>
              <a:t>퍼진 정도에 관한 측도</a:t>
            </a:r>
          </a:p>
        </p:txBody>
      </p:sp>
      <p:graphicFrame>
        <p:nvGraphicFramePr>
          <p:cNvPr id="14" name="차트 13">
            <a:extLst>
              <a:ext uri="{FF2B5EF4-FFF2-40B4-BE49-F238E27FC236}">
                <a16:creationId xmlns:a16="http://schemas.microsoft.com/office/drawing/2014/main" id="{ABD0C75C-7D55-48A4-8E37-04120EB3CF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8553233"/>
              </p:ext>
            </p:extLst>
          </p:nvPr>
        </p:nvGraphicFramePr>
        <p:xfrm>
          <a:off x="6053039" y="574554"/>
          <a:ext cx="5891214" cy="383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화살표: 위쪽 6">
            <a:extLst>
              <a:ext uri="{FF2B5EF4-FFF2-40B4-BE49-F238E27FC236}">
                <a16:creationId xmlns:a16="http://schemas.microsoft.com/office/drawing/2014/main" id="{969433CB-0CF7-4EFA-AE2C-961AA6D9B533}"/>
              </a:ext>
            </a:extLst>
          </p:cNvPr>
          <p:cNvSpPr/>
          <p:nvPr/>
        </p:nvSpPr>
        <p:spPr>
          <a:xfrm>
            <a:off x="9979446" y="3853554"/>
            <a:ext cx="288032" cy="413554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화살표: 왼쪽/오른쪽 7">
            <a:extLst>
              <a:ext uri="{FF2B5EF4-FFF2-40B4-BE49-F238E27FC236}">
                <a16:creationId xmlns:a16="http://schemas.microsoft.com/office/drawing/2014/main" id="{2C25216D-EC5B-4E8F-8102-0232A5A5E5FB}"/>
              </a:ext>
            </a:extLst>
          </p:cNvPr>
          <p:cNvSpPr/>
          <p:nvPr/>
        </p:nvSpPr>
        <p:spPr>
          <a:xfrm>
            <a:off x="9552384" y="2493841"/>
            <a:ext cx="1224136" cy="383668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417AD8-FDA1-4992-839C-3DB0E265EECF}"/>
              </a:ext>
            </a:extLst>
          </p:cNvPr>
          <p:cNvSpPr txBox="1"/>
          <p:nvPr/>
        </p:nvSpPr>
        <p:spPr>
          <a:xfrm>
            <a:off x="9684568" y="4337446"/>
            <a:ext cx="959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0" lang="ko-KR" altLang="en-US" dirty="0">
                <a:latin typeface="휴먼모음T" pitchFamily="18" charset="-127"/>
                <a:ea typeface="휴먼모음T" pitchFamily="18" charset="-127"/>
              </a:rPr>
              <a:t>중심위치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5344E9-C44B-4466-8161-65DB373464DA}"/>
              </a:ext>
            </a:extLst>
          </p:cNvPr>
          <p:cNvSpPr txBox="1"/>
          <p:nvPr/>
        </p:nvSpPr>
        <p:spPr>
          <a:xfrm>
            <a:off x="9403382" y="2263272"/>
            <a:ext cx="172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0" lang="ko-KR" altLang="en-US" dirty="0">
                <a:latin typeface="휴먼모음T" pitchFamily="18" charset="-127"/>
                <a:ea typeface="휴먼모음T" pitchFamily="18" charset="-127"/>
              </a:rPr>
              <a:t>산포도</a:t>
            </a:r>
            <a:r>
              <a:rPr kumimoji="0" lang="en-US" altLang="ko-KR" dirty="0">
                <a:latin typeface="휴먼모음T" pitchFamily="18" charset="-127"/>
                <a:ea typeface="휴먼모음T" pitchFamily="18" charset="-127"/>
              </a:rPr>
              <a:t>(</a:t>
            </a:r>
            <a:r>
              <a:rPr kumimoji="0" lang="ko-KR" altLang="en-US" dirty="0" err="1">
                <a:latin typeface="휴먼모음T" pitchFamily="18" charset="-127"/>
                <a:ea typeface="휴먼모음T" pitchFamily="18" charset="-127"/>
              </a:rPr>
              <a:t>퍼진정도</a:t>
            </a:r>
            <a:r>
              <a:rPr kumimoji="0" lang="en-US" altLang="ko-KR" dirty="0">
                <a:latin typeface="휴먼모음T" pitchFamily="18" charset="-127"/>
                <a:ea typeface="휴먼모음T" pitchFamily="18" charset="-127"/>
              </a:rPr>
              <a:t>)</a:t>
            </a:r>
            <a:endParaRPr kumimoji="0"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C2FCF9B-79F5-48FA-BC58-71B9E053D1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38"/>
          <a:stretch/>
        </p:blipFill>
        <p:spPr>
          <a:xfrm flipH="1">
            <a:off x="3431704" y="2639547"/>
            <a:ext cx="5112568" cy="3889248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6B0FD30-6F7D-4ADE-9FA5-9E3BCBAE3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4704"/>
            <a:ext cx="12192000" cy="900648"/>
          </a:xfrm>
          <a:solidFill>
            <a:srgbClr val="667D2A"/>
          </a:solidFill>
        </p:spPr>
        <p:txBody>
          <a:bodyPr/>
          <a:lstStyle/>
          <a:p>
            <a:pPr algn="ctr"/>
            <a:r>
              <a:rPr lang="ko-KR" alt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이제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산포도에 대하여 알아보겠습니다</a:t>
            </a:r>
          </a:p>
        </p:txBody>
      </p:sp>
      <p:sp>
        <p:nvSpPr>
          <p:cNvPr id="5" name="말풍선: 타원형 4">
            <a:extLst>
              <a:ext uri="{FF2B5EF4-FFF2-40B4-BE49-F238E27FC236}">
                <a16:creationId xmlns:a16="http://schemas.microsoft.com/office/drawing/2014/main" id="{735E2E1E-8BCA-41B5-A452-796D905DFEE8}"/>
              </a:ext>
            </a:extLst>
          </p:cNvPr>
          <p:cNvSpPr/>
          <p:nvPr/>
        </p:nvSpPr>
        <p:spPr>
          <a:xfrm>
            <a:off x="2999656" y="2059892"/>
            <a:ext cx="1728192" cy="1224136"/>
          </a:xfrm>
          <a:prstGeom prst="wedgeEllipseCallout">
            <a:avLst>
              <a:gd name="adj1" fmla="val 44670"/>
              <a:gd name="adj2" fmla="val 675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산포도가 </a:t>
            </a:r>
            <a:r>
              <a:rPr lang="ko-KR" alt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뭐였지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말풍선: 타원형 5">
            <a:extLst>
              <a:ext uri="{FF2B5EF4-FFF2-40B4-BE49-F238E27FC236}">
                <a16:creationId xmlns:a16="http://schemas.microsoft.com/office/drawing/2014/main" id="{7B3D7B90-A577-4E92-96D3-724344FCE8E0}"/>
              </a:ext>
            </a:extLst>
          </p:cNvPr>
          <p:cNvSpPr/>
          <p:nvPr/>
        </p:nvSpPr>
        <p:spPr>
          <a:xfrm>
            <a:off x="7572164" y="2059892"/>
            <a:ext cx="2124236" cy="1224136"/>
          </a:xfrm>
          <a:prstGeom prst="wedgeEllipseCallout">
            <a:avLst>
              <a:gd name="adj1" fmla="val -34530"/>
              <a:gd name="adj2" fmla="val 74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자료가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퍼진 정도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2852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8F0C2-5DD6-46DC-B50E-FDA14F518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647" y="557911"/>
            <a:ext cx="3168352" cy="622117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두 반의 성적분포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E72C1E8-37AA-4E02-994B-81DD6D9FF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08" y="544262"/>
            <a:ext cx="4896544" cy="968015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0C0F80A3-2CCF-4E68-9ACC-FF0EA82598FC}"/>
              </a:ext>
            </a:extLst>
          </p:cNvPr>
          <p:cNvSpPr/>
          <p:nvPr/>
        </p:nvSpPr>
        <p:spPr>
          <a:xfrm rot="19025351">
            <a:off x="-569173" y="261110"/>
            <a:ext cx="2159845" cy="56383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산포도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061E0B-23C7-4543-814A-7381906677EC}"/>
              </a:ext>
            </a:extLst>
          </p:cNvPr>
          <p:cNvSpPr txBox="1"/>
          <p:nvPr/>
        </p:nvSpPr>
        <p:spPr>
          <a:xfrm>
            <a:off x="9540044" y="1628800"/>
            <a:ext cx="2388604" cy="33708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두 집단의 평균은 모두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60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점이지만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A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반은 학생들의 점수가 매우 다양하고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B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반의 점수는 거의 엇비슷하다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다시 말해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A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분포가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B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분포에 비해 중심에서 넓게 </a:t>
            </a:r>
            <a:r>
              <a:rPr lang="ko-KR" altLang="en-US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퍼져있다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7C6F3F71-B423-49A0-B1C5-73AC9F4FE01B}"/>
              </a:ext>
            </a:extLst>
          </p:cNvPr>
          <p:cNvGrpSpPr/>
          <p:nvPr/>
        </p:nvGrpSpPr>
        <p:grpSpPr>
          <a:xfrm>
            <a:off x="1391816" y="1556793"/>
            <a:ext cx="7998393" cy="4032448"/>
            <a:chOff x="1391816" y="1556793"/>
            <a:chExt cx="7998393" cy="4032448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F25C2466-1349-4DFB-8CA5-923EC65D5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1816" y="1556793"/>
              <a:ext cx="7998393" cy="403244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B896253-87EB-4681-B76C-3B16693443C6}"/>
                </a:ext>
              </a:extLst>
            </p:cNvPr>
            <p:cNvSpPr txBox="1"/>
            <p:nvPr/>
          </p:nvSpPr>
          <p:spPr>
            <a:xfrm>
              <a:off x="1847528" y="5210821"/>
              <a:ext cx="17281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74017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83EDAD2B-0533-4127-88A1-79C70AB3CEF1}"/>
              </a:ext>
            </a:extLst>
          </p:cNvPr>
          <p:cNvSpPr txBox="1"/>
          <p:nvPr/>
        </p:nvSpPr>
        <p:spPr>
          <a:xfrm>
            <a:off x="812886" y="2159069"/>
            <a:ext cx="2328827" cy="25398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분산은 데이터가 평균에서 떨어져 있는 거리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편차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의 제곱합을 데이터의 </a:t>
            </a:r>
            <a:r>
              <a:rPr lang="ko-KR" altLang="en-US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갯수로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나누어 준 값이다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즉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편차제곱합의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평균이다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C84975BA-5F1F-4AF7-984C-46618B42D1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7600" y="332656"/>
            <a:ext cx="3322638" cy="1657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분산</a:t>
            </a:r>
            <a:b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Variance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D3EF273-F727-4F9A-8686-D7A6F25A4B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95978" y="1933869"/>
            <a:ext cx="4619625" cy="31480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ko-KR" altLang="en-US" sz="2400" dirty="0"/>
              <a:t>대표적인 </a:t>
            </a:r>
          </a:p>
          <a:p>
            <a:pPr eaLnBrk="1" hangingPunct="1">
              <a:buFontTx/>
              <a:buNone/>
            </a:pPr>
            <a:r>
              <a:rPr lang="ko-KR" altLang="en-US" sz="2400" dirty="0"/>
              <a:t>산포도의 측도</a:t>
            </a:r>
          </a:p>
          <a:p>
            <a:pPr eaLnBrk="1" hangingPunct="1">
              <a:buFontTx/>
              <a:buNone/>
            </a:pPr>
            <a:endParaRPr lang="ko-KR" altLang="en-US" sz="2400" dirty="0"/>
          </a:p>
          <a:p>
            <a:pPr eaLnBrk="1" hangingPunct="1">
              <a:buFontTx/>
              <a:buNone/>
            </a:pPr>
            <a:r>
              <a:rPr lang="en-US" altLang="ko-KR" sz="2400" dirty="0"/>
              <a:t>=</a:t>
            </a:r>
            <a:r>
              <a:rPr lang="ko-KR" altLang="en-US" sz="2400" dirty="0" err="1"/>
              <a:t>편차제곱합</a:t>
            </a:r>
            <a:r>
              <a:rPr lang="en-US" altLang="ko-KR" sz="2400" dirty="0"/>
              <a:t>/</a:t>
            </a:r>
            <a:r>
              <a:rPr lang="ko-KR" altLang="en-US" sz="2400" dirty="0"/>
              <a:t>개수</a:t>
            </a:r>
          </a:p>
        </p:txBody>
      </p:sp>
      <p:sp>
        <p:nvSpPr>
          <p:cNvPr id="22532" name="Oval 4">
            <a:extLst>
              <a:ext uri="{FF2B5EF4-FFF2-40B4-BE49-F238E27FC236}">
                <a16:creationId xmlns:a16="http://schemas.microsoft.com/office/drawing/2014/main" id="{24768FAE-B35D-4380-A5F3-0A8570C08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6998" y="1280408"/>
            <a:ext cx="3897349" cy="3898661"/>
          </a:xfrm>
          <a:prstGeom prst="ellipse">
            <a:avLst/>
          </a:prstGeom>
          <a:noFill/>
          <a:ln w="57150">
            <a:solidFill>
              <a:srgbClr val="FF99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graphicFrame>
        <p:nvGraphicFramePr>
          <p:cNvPr id="22533" name="Object 5">
            <a:extLst>
              <a:ext uri="{FF2B5EF4-FFF2-40B4-BE49-F238E27FC236}">
                <a16:creationId xmlns:a16="http://schemas.microsoft.com/office/drawing/2014/main" id="{F912ABEE-C81A-42FC-9CD3-4AA1A9EA3C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096530"/>
              </p:ext>
            </p:extLst>
          </p:nvPr>
        </p:nvGraphicFramePr>
        <p:xfrm>
          <a:off x="6868609" y="3734737"/>
          <a:ext cx="2693987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8" name="Equation" r:id="rId4" imgW="1117115" imgH="444307" progId="Equation.3">
                  <p:embed/>
                </p:oleObj>
              </mc:Choice>
              <mc:Fallback>
                <p:oleObj name="Equation" r:id="rId4" imgW="1117115" imgH="44430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8609" y="3734737"/>
                        <a:ext cx="2693987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67F88ECE-1E8D-49E0-BF73-28EDE09A25E2}"/>
              </a:ext>
            </a:extLst>
          </p:cNvPr>
          <p:cNvSpPr/>
          <p:nvPr/>
        </p:nvSpPr>
        <p:spPr>
          <a:xfrm rot="19025351">
            <a:off x="-569173" y="261110"/>
            <a:ext cx="2159845" cy="56383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산포도</a:t>
            </a: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B791BEDF-B289-4F55-A60D-9111BA0314F6}"/>
              </a:ext>
            </a:extLst>
          </p:cNvPr>
          <p:cNvCxnSpPr/>
          <p:nvPr/>
        </p:nvCxnSpPr>
        <p:spPr>
          <a:xfrm>
            <a:off x="6343395" y="1628800"/>
            <a:ext cx="5040560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곱하기 기호 18">
            <a:extLst>
              <a:ext uri="{FF2B5EF4-FFF2-40B4-BE49-F238E27FC236}">
                <a16:creationId xmlns:a16="http://schemas.microsoft.com/office/drawing/2014/main" id="{646CAC08-2B3F-4EF0-82F9-027F49052DA8}"/>
              </a:ext>
            </a:extLst>
          </p:cNvPr>
          <p:cNvSpPr/>
          <p:nvPr/>
        </p:nvSpPr>
        <p:spPr>
          <a:xfrm>
            <a:off x="6600056" y="1507142"/>
            <a:ext cx="216024" cy="216022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곱하기 기호 19">
            <a:extLst>
              <a:ext uri="{FF2B5EF4-FFF2-40B4-BE49-F238E27FC236}">
                <a16:creationId xmlns:a16="http://schemas.microsoft.com/office/drawing/2014/main" id="{8EE68A05-DB06-4FF7-9678-20F223B337EF}"/>
              </a:ext>
            </a:extLst>
          </p:cNvPr>
          <p:cNvSpPr/>
          <p:nvPr/>
        </p:nvSpPr>
        <p:spPr>
          <a:xfrm>
            <a:off x="7320136" y="1509325"/>
            <a:ext cx="216024" cy="216022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곱하기 기호 20">
            <a:extLst>
              <a:ext uri="{FF2B5EF4-FFF2-40B4-BE49-F238E27FC236}">
                <a16:creationId xmlns:a16="http://schemas.microsoft.com/office/drawing/2014/main" id="{2CA9B02D-2DE8-444C-891A-00C344DC9749}"/>
              </a:ext>
            </a:extLst>
          </p:cNvPr>
          <p:cNvSpPr/>
          <p:nvPr/>
        </p:nvSpPr>
        <p:spPr>
          <a:xfrm>
            <a:off x="7968208" y="1496431"/>
            <a:ext cx="216024" cy="237624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곱하기 기호 21">
            <a:extLst>
              <a:ext uri="{FF2B5EF4-FFF2-40B4-BE49-F238E27FC236}">
                <a16:creationId xmlns:a16="http://schemas.microsoft.com/office/drawing/2014/main" id="{7A36B6BB-AE63-4335-8405-2DAA4B8A76E4}"/>
              </a:ext>
            </a:extLst>
          </p:cNvPr>
          <p:cNvSpPr/>
          <p:nvPr/>
        </p:nvSpPr>
        <p:spPr>
          <a:xfrm>
            <a:off x="9048328" y="1507232"/>
            <a:ext cx="216024" cy="216022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설명선: 위쪽 화살표 26">
            <a:extLst>
              <a:ext uri="{FF2B5EF4-FFF2-40B4-BE49-F238E27FC236}">
                <a16:creationId xmlns:a16="http://schemas.microsoft.com/office/drawing/2014/main" id="{CEE5A2CE-933A-408B-A98E-F4F3388FA72F}"/>
              </a:ext>
            </a:extLst>
          </p:cNvPr>
          <p:cNvSpPr/>
          <p:nvPr/>
        </p:nvSpPr>
        <p:spPr>
          <a:xfrm>
            <a:off x="8215603" y="1800491"/>
            <a:ext cx="755038" cy="786992"/>
          </a:xfrm>
          <a:prstGeom prst="upArrowCallout">
            <a:avLst>
              <a:gd name="adj1" fmla="val 6686"/>
              <a:gd name="adj2" fmla="val 14012"/>
              <a:gd name="adj3" fmla="val 25000"/>
              <a:gd name="adj4" fmla="val 6497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</a:t>
            </a:r>
            <a:endParaRPr lang="ko-KR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곱하기 기호 27">
            <a:extLst>
              <a:ext uri="{FF2B5EF4-FFF2-40B4-BE49-F238E27FC236}">
                <a16:creationId xmlns:a16="http://schemas.microsoft.com/office/drawing/2014/main" id="{A0F60ED2-77E8-4CF5-9A3C-B384A9439861}"/>
              </a:ext>
            </a:extLst>
          </p:cNvPr>
          <p:cNvSpPr/>
          <p:nvPr/>
        </p:nvSpPr>
        <p:spPr>
          <a:xfrm>
            <a:off x="10416480" y="1512459"/>
            <a:ext cx="216024" cy="216022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9" name="곱하기 기호 28">
            <a:extLst>
              <a:ext uri="{FF2B5EF4-FFF2-40B4-BE49-F238E27FC236}">
                <a16:creationId xmlns:a16="http://schemas.microsoft.com/office/drawing/2014/main" id="{BDC877D2-7813-49C5-9440-70DB2C424E64}"/>
              </a:ext>
            </a:extLst>
          </p:cNvPr>
          <p:cNvSpPr/>
          <p:nvPr/>
        </p:nvSpPr>
        <p:spPr>
          <a:xfrm>
            <a:off x="9624392" y="1512459"/>
            <a:ext cx="216024" cy="216022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원호 1">
            <a:extLst>
              <a:ext uri="{FF2B5EF4-FFF2-40B4-BE49-F238E27FC236}">
                <a16:creationId xmlns:a16="http://schemas.microsoft.com/office/drawing/2014/main" id="{9F336D9C-ED64-4BFA-B92E-315CCA3B3668}"/>
              </a:ext>
            </a:extLst>
          </p:cNvPr>
          <p:cNvSpPr/>
          <p:nvPr/>
        </p:nvSpPr>
        <p:spPr>
          <a:xfrm>
            <a:off x="8571461" y="1280408"/>
            <a:ext cx="579200" cy="520083"/>
          </a:xfrm>
          <a:prstGeom prst="arc">
            <a:avLst>
              <a:gd name="adj1" fmla="val 10957399"/>
              <a:gd name="adj2" fmla="val 0"/>
            </a:avLst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원호 30">
            <a:extLst>
              <a:ext uri="{FF2B5EF4-FFF2-40B4-BE49-F238E27FC236}">
                <a16:creationId xmlns:a16="http://schemas.microsoft.com/office/drawing/2014/main" id="{57B60E17-F1B1-497D-BEFA-85CCCE83EAB5}"/>
              </a:ext>
            </a:extLst>
          </p:cNvPr>
          <p:cNvSpPr/>
          <p:nvPr/>
        </p:nvSpPr>
        <p:spPr>
          <a:xfrm>
            <a:off x="8559059" y="1145497"/>
            <a:ext cx="1145420" cy="858089"/>
          </a:xfrm>
          <a:prstGeom prst="arc">
            <a:avLst>
              <a:gd name="adj1" fmla="val 10957399"/>
              <a:gd name="adj2" fmla="val 0"/>
            </a:avLst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원호 31">
            <a:extLst>
              <a:ext uri="{FF2B5EF4-FFF2-40B4-BE49-F238E27FC236}">
                <a16:creationId xmlns:a16="http://schemas.microsoft.com/office/drawing/2014/main" id="{390B302C-01AE-466A-BEEA-FB4D8F10AC5A}"/>
              </a:ext>
            </a:extLst>
          </p:cNvPr>
          <p:cNvSpPr/>
          <p:nvPr/>
        </p:nvSpPr>
        <p:spPr>
          <a:xfrm>
            <a:off x="8572327" y="855852"/>
            <a:ext cx="1907568" cy="1269093"/>
          </a:xfrm>
          <a:prstGeom prst="arc">
            <a:avLst>
              <a:gd name="adj1" fmla="val 10603786"/>
              <a:gd name="adj2" fmla="val 0"/>
            </a:avLst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원호 35">
            <a:extLst>
              <a:ext uri="{FF2B5EF4-FFF2-40B4-BE49-F238E27FC236}">
                <a16:creationId xmlns:a16="http://schemas.microsoft.com/office/drawing/2014/main" id="{77A71B76-6612-4A50-886C-423CCA0435CE}"/>
              </a:ext>
            </a:extLst>
          </p:cNvPr>
          <p:cNvSpPr/>
          <p:nvPr/>
        </p:nvSpPr>
        <p:spPr>
          <a:xfrm>
            <a:off x="8093915" y="1259303"/>
            <a:ext cx="484265" cy="542453"/>
          </a:xfrm>
          <a:prstGeom prst="arc">
            <a:avLst>
              <a:gd name="adj1" fmla="val 10957399"/>
              <a:gd name="adj2" fmla="val 383122"/>
            </a:avLst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원호 36">
            <a:extLst>
              <a:ext uri="{FF2B5EF4-FFF2-40B4-BE49-F238E27FC236}">
                <a16:creationId xmlns:a16="http://schemas.microsoft.com/office/drawing/2014/main" id="{288BC1B0-F681-48FE-9AD7-52D94AA40228}"/>
              </a:ext>
            </a:extLst>
          </p:cNvPr>
          <p:cNvSpPr/>
          <p:nvPr/>
        </p:nvSpPr>
        <p:spPr>
          <a:xfrm>
            <a:off x="7422624" y="1145497"/>
            <a:ext cx="1145420" cy="786992"/>
          </a:xfrm>
          <a:prstGeom prst="arc">
            <a:avLst>
              <a:gd name="adj1" fmla="val 10957399"/>
              <a:gd name="adj2" fmla="val 0"/>
            </a:avLst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원호 37">
            <a:extLst>
              <a:ext uri="{FF2B5EF4-FFF2-40B4-BE49-F238E27FC236}">
                <a16:creationId xmlns:a16="http://schemas.microsoft.com/office/drawing/2014/main" id="{201BA103-1007-4FF0-9F07-87EFD81C930F}"/>
              </a:ext>
            </a:extLst>
          </p:cNvPr>
          <p:cNvSpPr/>
          <p:nvPr/>
        </p:nvSpPr>
        <p:spPr>
          <a:xfrm>
            <a:off x="6690786" y="855852"/>
            <a:ext cx="1877258" cy="1269093"/>
          </a:xfrm>
          <a:prstGeom prst="arc">
            <a:avLst>
              <a:gd name="adj1" fmla="val 10603786"/>
              <a:gd name="adj2" fmla="val 0"/>
            </a:avLst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더하기 기호 2">
            <a:extLst>
              <a:ext uri="{FF2B5EF4-FFF2-40B4-BE49-F238E27FC236}">
                <a16:creationId xmlns:a16="http://schemas.microsoft.com/office/drawing/2014/main" id="{F81F4717-0D79-458A-9F96-43605CBD055D}"/>
              </a:ext>
            </a:extLst>
          </p:cNvPr>
          <p:cNvSpPr/>
          <p:nvPr/>
        </p:nvSpPr>
        <p:spPr>
          <a:xfrm>
            <a:off x="9511550" y="682897"/>
            <a:ext cx="192929" cy="165816"/>
          </a:xfrm>
          <a:prstGeom prst="mathPlus">
            <a:avLst>
              <a:gd name="adj1" fmla="val 2355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빼기 기호 3">
            <a:extLst>
              <a:ext uri="{FF2B5EF4-FFF2-40B4-BE49-F238E27FC236}">
                <a16:creationId xmlns:a16="http://schemas.microsoft.com/office/drawing/2014/main" id="{9ACD2C02-E94F-4B2D-9011-6D082499924C}"/>
              </a:ext>
            </a:extLst>
          </p:cNvPr>
          <p:cNvSpPr/>
          <p:nvPr/>
        </p:nvSpPr>
        <p:spPr>
          <a:xfrm>
            <a:off x="7032104" y="862839"/>
            <a:ext cx="216024" cy="47210"/>
          </a:xfrm>
          <a:prstGeom prst="mathMinus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빼기 기호 42">
            <a:extLst>
              <a:ext uri="{FF2B5EF4-FFF2-40B4-BE49-F238E27FC236}">
                <a16:creationId xmlns:a16="http://schemas.microsoft.com/office/drawing/2014/main" id="{634C5514-E33C-44E4-A091-DCB437E865D4}"/>
              </a:ext>
            </a:extLst>
          </p:cNvPr>
          <p:cNvSpPr/>
          <p:nvPr/>
        </p:nvSpPr>
        <p:spPr>
          <a:xfrm>
            <a:off x="7535604" y="1150883"/>
            <a:ext cx="216024" cy="47210"/>
          </a:xfrm>
          <a:prstGeom prst="mathMinus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빼기 기호 43">
            <a:extLst>
              <a:ext uri="{FF2B5EF4-FFF2-40B4-BE49-F238E27FC236}">
                <a16:creationId xmlns:a16="http://schemas.microsoft.com/office/drawing/2014/main" id="{C1BFC523-6E98-4C3D-919D-FFFB5D8FF849}"/>
              </a:ext>
            </a:extLst>
          </p:cNvPr>
          <p:cNvSpPr/>
          <p:nvPr/>
        </p:nvSpPr>
        <p:spPr>
          <a:xfrm>
            <a:off x="8040216" y="1310946"/>
            <a:ext cx="164746" cy="45720"/>
          </a:xfrm>
          <a:prstGeom prst="mathMinus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더하기 기호 44">
            <a:extLst>
              <a:ext uri="{FF2B5EF4-FFF2-40B4-BE49-F238E27FC236}">
                <a16:creationId xmlns:a16="http://schemas.microsoft.com/office/drawing/2014/main" id="{68000871-5B3A-4878-B0EA-BCA5A4493ED7}"/>
              </a:ext>
            </a:extLst>
          </p:cNvPr>
          <p:cNvSpPr/>
          <p:nvPr/>
        </p:nvSpPr>
        <p:spPr>
          <a:xfrm>
            <a:off x="9279010" y="1020701"/>
            <a:ext cx="192929" cy="165816"/>
          </a:xfrm>
          <a:prstGeom prst="mathPlus">
            <a:avLst>
              <a:gd name="adj1" fmla="val 2355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더하기 기호 45">
            <a:extLst>
              <a:ext uri="{FF2B5EF4-FFF2-40B4-BE49-F238E27FC236}">
                <a16:creationId xmlns:a16="http://schemas.microsoft.com/office/drawing/2014/main" id="{42687064-6A85-4966-A0BE-75816848B7E0}"/>
              </a:ext>
            </a:extLst>
          </p:cNvPr>
          <p:cNvSpPr/>
          <p:nvPr/>
        </p:nvSpPr>
        <p:spPr>
          <a:xfrm>
            <a:off x="8918113" y="1235254"/>
            <a:ext cx="192929" cy="165816"/>
          </a:xfrm>
          <a:prstGeom prst="mathPlus">
            <a:avLst>
              <a:gd name="adj1" fmla="val 2355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빼기 기호 46">
            <a:extLst>
              <a:ext uri="{FF2B5EF4-FFF2-40B4-BE49-F238E27FC236}">
                <a16:creationId xmlns:a16="http://schemas.microsoft.com/office/drawing/2014/main" id="{AE1C9828-3BAF-4600-9F66-5604B0421B98}"/>
              </a:ext>
            </a:extLst>
          </p:cNvPr>
          <p:cNvSpPr/>
          <p:nvPr/>
        </p:nvSpPr>
        <p:spPr>
          <a:xfrm rot="5400000">
            <a:off x="7032104" y="862839"/>
            <a:ext cx="216024" cy="47210"/>
          </a:xfrm>
          <a:prstGeom prst="mathMinus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빼기 기호 47">
            <a:extLst>
              <a:ext uri="{FF2B5EF4-FFF2-40B4-BE49-F238E27FC236}">
                <a16:creationId xmlns:a16="http://schemas.microsoft.com/office/drawing/2014/main" id="{DA51C861-08CF-4682-8A3E-E0503F24356A}"/>
              </a:ext>
            </a:extLst>
          </p:cNvPr>
          <p:cNvSpPr/>
          <p:nvPr/>
        </p:nvSpPr>
        <p:spPr>
          <a:xfrm rot="5400000">
            <a:off x="7548784" y="1158215"/>
            <a:ext cx="197176" cy="47210"/>
          </a:xfrm>
          <a:prstGeom prst="mathMinus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빼기 기호 48">
            <a:extLst>
              <a:ext uri="{FF2B5EF4-FFF2-40B4-BE49-F238E27FC236}">
                <a16:creationId xmlns:a16="http://schemas.microsoft.com/office/drawing/2014/main" id="{7AB51828-6DB1-49C0-9D65-609C07927DCE}"/>
              </a:ext>
            </a:extLst>
          </p:cNvPr>
          <p:cNvSpPr/>
          <p:nvPr/>
        </p:nvSpPr>
        <p:spPr>
          <a:xfrm rot="5400000">
            <a:off x="8023947" y="1308631"/>
            <a:ext cx="185656" cy="45719"/>
          </a:xfrm>
          <a:prstGeom prst="mathMinus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32228-FCF9-4A35-B20E-DE331AFB551E}"/>
              </a:ext>
            </a:extLst>
          </p:cNvPr>
          <p:cNvSpPr txBox="1"/>
          <p:nvPr/>
        </p:nvSpPr>
        <p:spPr>
          <a:xfrm>
            <a:off x="9984432" y="4365381"/>
            <a:ext cx="185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ko-KR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ko-K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 </a:t>
            </a:r>
            <a:r>
              <a:rPr lang="en-US" altLang="ko-KR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ko-K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ko-KR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생각 풍선: 구름 모양 29">
            <a:extLst>
              <a:ext uri="{FF2B5EF4-FFF2-40B4-BE49-F238E27FC236}">
                <a16:creationId xmlns:a16="http://schemas.microsoft.com/office/drawing/2014/main" id="{CD45161E-5E19-4D48-80E1-7366980E4EF3}"/>
              </a:ext>
            </a:extLst>
          </p:cNvPr>
          <p:cNvSpPr/>
          <p:nvPr/>
        </p:nvSpPr>
        <p:spPr>
          <a:xfrm>
            <a:off x="9444527" y="3004864"/>
            <a:ext cx="1495480" cy="562897"/>
          </a:xfrm>
          <a:prstGeom prst="cloudCallout">
            <a:avLst>
              <a:gd name="adj1" fmla="val -63029"/>
              <a:gd name="adj2" fmla="val 97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과소추정</a:t>
            </a:r>
          </a:p>
        </p:txBody>
      </p:sp>
      <p:sp>
        <p:nvSpPr>
          <p:cNvPr id="52" name="생각 풍선: 구름 모양 51">
            <a:extLst>
              <a:ext uri="{FF2B5EF4-FFF2-40B4-BE49-F238E27FC236}">
                <a16:creationId xmlns:a16="http://schemas.microsoft.com/office/drawing/2014/main" id="{EDE4E028-B5C6-4B00-9236-9FF5ED53F1C1}"/>
              </a:ext>
            </a:extLst>
          </p:cNvPr>
          <p:cNvSpPr/>
          <p:nvPr/>
        </p:nvSpPr>
        <p:spPr>
          <a:xfrm>
            <a:off x="9608014" y="4966240"/>
            <a:ext cx="1495480" cy="562897"/>
          </a:xfrm>
          <a:prstGeom prst="cloudCallout">
            <a:avLst>
              <a:gd name="adj1" fmla="val -79047"/>
              <a:gd name="adj2" fmla="val -76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줄여주자</a:t>
            </a:r>
          </a:p>
        </p:txBody>
      </p:sp>
      <p:sp>
        <p:nvSpPr>
          <p:cNvPr id="9" name="화살표: 위쪽 8">
            <a:extLst>
              <a:ext uri="{FF2B5EF4-FFF2-40B4-BE49-F238E27FC236}">
                <a16:creationId xmlns:a16="http://schemas.microsoft.com/office/drawing/2014/main" id="{54CF0F9C-39DD-4E46-986E-2656D849A7B6}"/>
              </a:ext>
            </a:extLst>
          </p:cNvPr>
          <p:cNvSpPr/>
          <p:nvPr/>
        </p:nvSpPr>
        <p:spPr>
          <a:xfrm>
            <a:off x="6496381" y="4701825"/>
            <a:ext cx="1127386" cy="6851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표본</a:t>
            </a:r>
            <a:endParaRPr lang="en-US" altLang="ko-K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분산</a:t>
            </a:r>
            <a:endParaRPr lang="en-US" altLang="ko-K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7" grpId="0" animBg="1"/>
      <p:bldP spid="28" grpId="0" animBg="1"/>
      <p:bldP spid="29" grpId="0" animBg="1"/>
      <p:bldP spid="2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" grpId="0" animBg="1"/>
      <p:bldP spid="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" grpId="0"/>
      <p:bldP spid="30" grpId="0" animBg="1"/>
      <p:bldP spid="5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DE4FE3C-F39A-4D50-9559-EEB355AD1E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9111" y="278283"/>
            <a:ext cx="3467100" cy="1495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분산 계산법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CA8F3CB1-0AD9-44A3-94AB-4EEF87EE2D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21645" y="1519980"/>
            <a:ext cx="6192688" cy="4007024"/>
          </a:xfrm>
        </p:spPr>
        <p:txBody>
          <a:bodyPr/>
          <a:lstStyle/>
          <a:p>
            <a:pPr marL="533400" indent="-533400" eaLnBrk="1" hangingPunct="1">
              <a:buNone/>
            </a:pPr>
            <a:r>
              <a:rPr lang="en-US" altLang="ko-KR" sz="2800" dirty="0"/>
              <a:t>          Data      </a:t>
            </a:r>
          </a:p>
          <a:p>
            <a:pPr marL="533400" indent="-533400" eaLnBrk="1" hangingPunct="1">
              <a:buNone/>
            </a:pPr>
            <a:r>
              <a:rPr lang="en-US" altLang="ko-KR" sz="2800" dirty="0"/>
              <a:t>            1  2   3   4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lain"/>
            </a:pPr>
            <a:endParaRPr lang="en-US" altLang="ko-KR" sz="2800" dirty="0"/>
          </a:p>
          <a:p>
            <a:pPr marL="533400" indent="-533400" eaLnBrk="1" hangingPunct="1">
              <a:buNone/>
            </a:pPr>
            <a:r>
              <a:rPr lang="en-US" altLang="ko-KR" sz="2800" dirty="0"/>
              <a:t>    (1-2.5)</a:t>
            </a:r>
            <a:r>
              <a:rPr lang="en-US" altLang="ko-KR" sz="2800" baseline="30000" dirty="0"/>
              <a:t>2</a:t>
            </a:r>
            <a:r>
              <a:rPr lang="en-US" altLang="ko-KR" sz="2800" dirty="0"/>
              <a:t>+(2-2.5)</a:t>
            </a:r>
            <a:r>
              <a:rPr lang="en-US" altLang="ko-KR" sz="2800" baseline="30000" dirty="0"/>
              <a:t>2</a:t>
            </a:r>
            <a:r>
              <a:rPr lang="en-US" altLang="ko-KR" sz="2800" dirty="0"/>
              <a:t>+(3-2.5)</a:t>
            </a:r>
            <a:r>
              <a:rPr lang="en-US" altLang="ko-KR" sz="2800" baseline="30000" dirty="0"/>
              <a:t>2</a:t>
            </a:r>
            <a:r>
              <a:rPr lang="en-US" altLang="ko-KR" sz="2800" dirty="0"/>
              <a:t>+(4-2.5)</a:t>
            </a:r>
            <a:r>
              <a:rPr lang="en-US" altLang="ko-KR" sz="2800" baseline="30000" dirty="0"/>
              <a:t>2</a:t>
            </a:r>
          </a:p>
        </p:txBody>
      </p:sp>
      <p:sp>
        <p:nvSpPr>
          <p:cNvPr id="23556" name="Oval 4">
            <a:extLst>
              <a:ext uri="{FF2B5EF4-FFF2-40B4-BE49-F238E27FC236}">
                <a16:creationId xmlns:a16="http://schemas.microsoft.com/office/drawing/2014/main" id="{D0533892-E239-4196-9E29-461F9738A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5840" y="334245"/>
            <a:ext cx="5832797" cy="5831059"/>
          </a:xfrm>
          <a:prstGeom prst="ellipse">
            <a:avLst/>
          </a:prstGeom>
          <a:noFill/>
          <a:ln w="57150">
            <a:solidFill>
              <a:srgbClr val="FF99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152581" name="Line 5">
            <a:extLst>
              <a:ext uri="{FF2B5EF4-FFF2-40B4-BE49-F238E27FC236}">
                <a16:creationId xmlns:a16="http://schemas.microsoft.com/office/drawing/2014/main" id="{0B8219E9-6411-427E-9745-6E98570A3F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9733" y="3718524"/>
            <a:ext cx="619080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52582" name="Text Box 6">
            <a:extLst>
              <a:ext uri="{FF2B5EF4-FFF2-40B4-BE49-F238E27FC236}">
                <a16:creationId xmlns:a16="http://schemas.microsoft.com/office/drawing/2014/main" id="{1DFFAFB3-678F-4C97-AE08-B4C2A9AC2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5468" y="3391817"/>
            <a:ext cx="2232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2800">
                <a:latin typeface="휴먼모음T" panose="02030504000101010101" pitchFamily="18" charset="-127"/>
                <a:ea typeface="휴먼모음T" panose="02030504000101010101" pitchFamily="18" charset="-127"/>
              </a:rPr>
              <a:t>분산 </a:t>
            </a:r>
            <a:r>
              <a:rPr lang="en-US" altLang="ko-KR" sz="2800">
                <a:latin typeface="휴먼모음T" panose="02030504000101010101" pitchFamily="18" charset="-127"/>
                <a:ea typeface="휴먼모음T" panose="02030504000101010101" pitchFamily="18" charset="-127"/>
              </a:rPr>
              <a:t>=</a:t>
            </a:r>
          </a:p>
        </p:txBody>
      </p:sp>
      <p:sp>
        <p:nvSpPr>
          <p:cNvPr id="152583" name="Text Box 7">
            <a:extLst>
              <a:ext uri="{FF2B5EF4-FFF2-40B4-BE49-F238E27FC236}">
                <a16:creationId xmlns:a16="http://schemas.microsoft.com/office/drawing/2014/main" id="{ED0B5699-CF41-42EC-800E-A549F6072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9518" y="3752179"/>
            <a:ext cx="3794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2800">
                <a:latin typeface="휴먼모음T" panose="02030504000101010101" pitchFamily="18" charset="-127"/>
                <a:ea typeface="휴먼모음T" panose="02030504000101010101" pitchFamily="18" charset="-127"/>
              </a:rPr>
              <a:t>4</a:t>
            </a:r>
          </a:p>
        </p:txBody>
      </p:sp>
      <p:sp>
        <p:nvSpPr>
          <p:cNvPr id="152585" name="Text Box 9">
            <a:extLst>
              <a:ext uri="{FF2B5EF4-FFF2-40B4-BE49-F238E27FC236}">
                <a16:creationId xmlns:a16="http://schemas.microsoft.com/office/drawing/2014/main" id="{8C72B78C-52A2-4E39-9EDF-808918FCF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9518" y="3752179"/>
            <a:ext cx="379413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B676CEA-4789-4DE5-8558-457CB86263A7}"/>
              </a:ext>
            </a:extLst>
          </p:cNvPr>
          <p:cNvSpPr/>
          <p:nvPr/>
        </p:nvSpPr>
        <p:spPr>
          <a:xfrm rot="19025351">
            <a:off x="-569173" y="261110"/>
            <a:ext cx="2159845" cy="56383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산포도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F7C10C13-920E-43E0-85D0-0C49B68A2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595" y="4759001"/>
            <a:ext cx="1468672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= 1.667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uiExpand="1" build="p"/>
      <p:bldP spid="152582" grpId="0"/>
      <p:bldP spid="152583" grpId="0"/>
      <p:bldP spid="152585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4">
            <a:extLst>
              <a:ext uri="{FF2B5EF4-FFF2-40B4-BE49-F238E27FC236}">
                <a16:creationId xmlns:a16="http://schemas.microsoft.com/office/drawing/2014/main" id="{C27A3BF2-1ADF-4039-ACC6-BACE4E9DE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697" y="1412751"/>
            <a:ext cx="4608512" cy="4608512"/>
          </a:xfrm>
          <a:prstGeom prst="ellipse">
            <a:avLst/>
          </a:prstGeom>
          <a:noFill/>
          <a:ln w="57150">
            <a:solidFill>
              <a:srgbClr val="FF99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38D49BD0-FA2D-4C45-8854-B137D26BCF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7448" y="332656"/>
            <a:ext cx="4402137" cy="1296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표준편차</a:t>
            </a:r>
            <a:b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sz="4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Standard Deviation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4C53DED-4D39-4872-8F67-63AE50D13F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39616" y="2311724"/>
            <a:ext cx="3168650" cy="147729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ko-KR" altLang="en-US" sz="2400" dirty="0"/>
              <a:t>분산의 제곱근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ko-KR" altLang="en-US" sz="1400" dirty="0"/>
          </a:p>
          <a:p>
            <a:pPr eaLnBrk="1" hangingPunct="1">
              <a:buFontTx/>
              <a:buNone/>
            </a:pPr>
            <a:r>
              <a:rPr lang="en-US" altLang="ko-KR" sz="2400" dirty="0"/>
              <a:t>= √(</a:t>
            </a:r>
            <a:r>
              <a:rPr lang="ko-KR" altLang="en-US" sz="2400" dirty="0" err="1"/>
              <a:t>편차제곱합</a:t>
            </a:r>
            <a:r>
              <a:rPr lang="en-US" altLang="ko-KR" sz="2400" dirty="0"/>
              <a:t>/</a:t>
            </a:r>
            <a:r>
              <a:rPr lang="ko-KR" altLang="en-US" sz="2400" dirty="0"/>
              <a:t>개수</a:t>
            </a:r>
            <a:r>
              <a:rPr lang="en-US" altLang="ko-KR" sz="2400" dirty="0"/>
              <a:t>)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26754D0-F0D4-41A1-A731-EC158ABFA120}"/>
              </a:ext>
            </a:extLst>
          </p:cNvPr>
          <p:cNvSpPr/>
          <p:nvPr/>
        </p:nvSpPr>
        <p:spPr>
          <a:xfrm rot="19025351">
            <a:off x="-569173" y="261110"/>
            <a:ext cx="2159845" cy="56383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산포도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98FA648-B5CC-4FE7-9D20-B936F21D9DF9}"/>
              </a:ext>
            </a:extLst>
          </p:cNvPr>
          <p:cNvSpPr/>
          <p:nvPr/>
        </p:nvSpPr>
        <p:spPr>
          <a:xfrm>
            <a:off x="7293086" y="2750330"/>
            <a:ext cx="3923173" cy="97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rgbClr val="C00000"/>
                </a:solidFill>
              </a:rPr>
              <a:t>예</a:t>
            </a:r>
            <a:r>
              <a:rPr lang="en-US" altLang="ko-KR" sz="2000" dirty="0">
                <a:solidFill>
                  <a:srgbClr val="C00000"/>
                </a:solidFill>
              </a:rPr>
              <a:t>&gt; </a:t>
            </a:r>
            <a:r>
              <a:rPr lang="ko-KR" altLang="en-US" sz="2000" dirty="0">
                <a:solidFill>
                  <a:srgbClr val="C00000"/>
                </a:solidFill>
              </a:rPr>
              <a:t>대학생 한달용돈 </a:t>
            </a:r>
            <a:endParaRPr lang="en-US" altLang="ko-KR" sz="20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rgbClr val="C00000"/>
                </a:solidFill>
              </a:rPr>
              <a:t>평균이 </a:t>
            </a:r>
            <a:r>
              <a:rPr lang="en-US" altLang="ko-KR" sz="2000" dirty="0">
                <a:solidFill>
                  <a:srgbClr val="C00000"/>
                </a:solidFill>
              </a:rPr>
              <a:t>50</a:t>
            </a:r>
            <a:r>
              <a:rPr lang="ko-KR" altLang="en-US" sz="2000" dirty="0">
                <a:solidFill>
                  <a:srgbClr val="C00000"/>
                </a:solidFill>
              </a:rPr>
              <a:t>만원</a:t>
            </a:r>
            <a:r>
              <a:rPr lang="en-US" altLang="ko-KR" sz="2000" dirty="0">
                <a:solidFill>
                  <a:srgbClr val="C00000"/>
                </a:solidFill>
              </a:rPr>
              <a:t>, </a:t>
            </a:r>
            <a:r>
              <a:rPr lang="ko-KR" altLang="en-US" sz="2000" dirty="0">
                <a:solidFill>
                  <a:srgbClr val="C00000"/>
                </a:solidFill>
              </a:rPr>
              <a:t>표준편차가 </a:t>
            </a:r>
            <a:r>
              <a:rPr lang="en-US" altLang="ko-KR" sz="2000" dirty="0">
                <a:solidFill>
                  <a:srgbClr val="C00000"/>
                </a:solidFill>
              </a:rPr>
              <a:t>10</a:t>
            </a:r>
            <a:r>
              <a:rPr lang="ko-KR" altLang="en-US" sz="2000" dirty="0">
                <a:solidFill>
                  <a:srgbClr val="C00000"/>
                </a:solidFill>
              </a:rPr>
              <a:t>만원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D6F5EC-588E-417D-968A-FC17E3A2FCFE}"/>
              </a:ext>
            </a:extLst>
          </p:cNvPr>
          <p:cNvSpPr txBox="1"/>
          <p:nvPr/>
        </p:nvSpPr>
        <p:spPr>
          <a:xfrm>
            <a:off x="3228695" y="4159141"/>
            <a:ext cx="167154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분산이 </a:t>
            </a:r>
            <a:r>
              <a:rPr lang="en-US" altLang="ko-KR" dirty="0"/>
              <a:t>9</a:t>
            </a:r>
            <a:r>
              <a:rPr lang="ko-KR" altLang="en-US" dirty="0"/>
              <a:t>면</a:t>
            </a:r>
            <a:endParaRPr lang="en-US" altLang="ko-KR" dirty="0"/>
          </a:p>
          <a:p>
            <a:r>
              <a:rPr lang="ko-KR" altLang="en-US" dirty="0"/>
              <a:t>표준편차는 </a:t>
            </a:r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DD8078D-4B31-4380-B241-924C33942733}"/>
              </a:ext>
            </a:extLst>
          </p:cNvPr>
          <p:cNvSpPr/>
          <p:nvPr/>
        </p:nvSpPr>
        <p:spPr>
          <a:xfrm>
            <a:off x="7119209" y="680508"/>
            <a:ext cx="4503156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/>
              <a:t>&lt;Meaning&gt;</a:t>
            </a:r>
          </a:p>
          <a:p>
            <a:endParaRPr lang="en-US" altLang="ko-KR" sz="2000" dirty="0"/>
          </a:p>
          <a:p>
            <a:r>
              <a:rPr lang="ko-KR" altLang="en-US" sz="2000" dirty="0"/>
              <a:t>정상적인 분포에서는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±3</a:t>
            </a:r>
            <a:r>
              <a:rPr lang="ko-KR" altLang="en-US" sz="2000" dirty="0"/>
              <a:t>배의 편차안에 대부분의 데이터가 존재</a:t>
            </a:r>
            <a:endParaRPr lang="en-US" altLang="ko-KR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BDDA06-2D2B-4C36-93A5-AFA02D5B00EE}"/>
                  </a:ext>
                </a:extLst>
              </p:cNvPr>
              <p:cNvSpPr txBox="1"/>
              <p:nvPr/>
            </p:nvSpPr>
            <p:spPr>
              <a:xfrm>
                <a:off x="3228695" y="5041439"/>
                <a:ext cx="1671548" cy="67332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ko-KR" altLang="en-US" dirty="0"/>
                  <a:t>분산이 </a:t>
                </a:r>
                <a:r>
                  <a:rPr lang="en-US" altLang="ko-KR" dirty="0"/>
                  <a:t>2</a:t>
                </a:r>
                <a:r>
                  <a:rPr lang="ko-KR" altLang="en-US" dirty="0"/>
                  <a:t>면</a:t>
                </a:r>
                <a:endParaRPr lang="en-US" altLang="ko-KR" dirty="0"/>
              </a:p>
              <a:p>
                <a:r>
                  <a:rPr lang="ko-KR" altLang="en-US" dirty="0"/>
                  <a:t>표준편차는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ko-KR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ko-KR" alt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BDDA06-2D2B-4C36-93A5-AFA02D5B0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695" y="5041439"/>
                <a:ext cx="1671548" cy="673326"/>
              </a:xfrm>
              <a:prstGeom prst="rect">
                <a:avLst/>
              </a:prstGeom>
              <a:blipFill>
                <a:blip r:embed="rId3"/>
                <a:stretch>
                  <a:fillRect l="-2899" t="-5357" b="-11607"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설명선: 위쪽 화살표 27">
            <a:extLst>
              <a:ext uri="{FF2B5EF4-FFF2-40B4-BE49-F238E27FC236}">
                <a16:creationId xmlns:a16="http://schemas.microsoft.com/office/drawing/2014/main" id="{D992DD96-4F6F-474D-8F2A-F488EE38C612}"/>
              </a:ext>
            </a:extLst>
          </p:cNvPr>
          <p:cNvSpPr/>
          <p:nvPr/>
        </p:nvSpPr>
        <p:spPr>
          <a:xfrm>
            <a:off x="8843979" y="4106773"/>
            <a:ext cx="689168" cy="751069"/>
          </a:xfrm>
          <a:prstGeom prst="upArrowCallout">
            <a:avLst>
              <a:gd name="adj1" fmla="val 0"/>
              <a:gd name="adj2" fmla="val 0"/>
              <a:gd name="adj3" fmla="val 25000"/>
              <a:gd name="adj4" fmla="val 6497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9517EE6D-9AC0-499A-9F5B-847C2B90F232}"/>
              </a:ext>
            </a:extLst>
          </p:cNvPr>
          <p:cNvGrpSpPr/>
          <p:nvPr/>
        </p:nvGrpSpPr>
        <p:grpSpPr>
          <a:xfrm>
            <a:off x="6806159" y="5119738"/>
            <a:ext cx="4814887" cy="634044"/>
            <a:chOff x="6806159" y="5767835"/>
            <a:chExt cx="4814887" cy="634044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FE2BECA6-3054-4D5D-A554-7DAF56789A6F}"/>
                </a:ext>
              </a:extLst>
            </p:cNvPr>
            <p:cNvGrpSpPr/>
            <p:nvPr/>
          </p:nvGrpSpPr>
          <p:grpSpPr>
            <a:xfrm>
              <a:off x="6806159" y="5767835"/>
              <a:ext cx="4814887" cy="145858"/>
              <a:chOff x="3153321" y="3643182"/>
              <a:chExt cx="4814887" cy="145858"/>
            </a:xfrm>
          </p:grpSpPr>
          <p:cxnSp>
            <p:nvCxnSpPr>
              <p:cNvPr id="11" name="직선 화살표 연결선 10">
                <a:extLst>
                  <a:ext uri="{FF2B5EF4-FFF2-40B4-BE49-F238E27FC236}">
                    <a16:creationId xmlns:a16="http://schemas.microsoft.com/office/drawing/2014/main" id="{B6A90702-979C-424E-A464-082487B4DA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3321" y="3789040"/>
                <a:ext cx="4814887" cy="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직선 연결선 12">
                <a:extLst>
                  <a:ext uri="{FF2B5EF4-FFF2-40B4-BE49-F238E27FC236}">
                    <a16:creationId xmlns:a16="http://schemas.microsoft.com/office/drawing/2014/main" id="{490EE84B-E6BB-4916-BA2E-442D40CCB9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1360" y="3645024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직선 연결선 13">
                <a:extLst>
                  <a:ext uri="{FF2B5EF4-FFF2-40B4-BE49-F238E27FC236}">
                    <a16:creationId xmlns:a16="http://schemas.microsoft.com/office/drawing/2014/main" id="{E86A2B05-F2C9-471F-899D-A2B29FCC11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19936" y="3645024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0E331E8E-11E0-49A2-9DCB-946C66AEB9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3912" y="3645024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28">
                <a:extLst>
                  <a:ext uri="{FF2B5EF4-FFF2-40B4-BE49-F238E27FC236}">
                    <a16:creationId xmlns:a16="http://schemas.microsoft.com/office/drawing/2014/main" id="{9BEC92ED-61FF-47CB-8657-BBC86C7801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942" y="3644410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29">
                <a:extLst>
                  <a:ext uri="{FF2B5EF4-FFF2-40B4-BE49-F238E27FC236}">
                    <a16:creationId xmlns:a16="http://schemas.microsoft.com/office/drawing/2014/main" id="{74637257-B86A-4F0F-997B-3CF769A994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3552" y="3643796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30">
                <a:extLst>
                  <a:ext uri="{FF2B5EF4-FFF2-40B4-BE49-F238E27FC236}">
                    <a16:creationId xmlns:a16="http://schemas.microsoft.com/office/drawing/2014/main" id="{11D261E7-727A-4CB6-9EE4-CE21D2B6E4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19736" y="3643182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31">
                <a:extLst>
                  <a:ext uri="{FF2B5EF4-FFF2-40B4-BE49-F238E27FC236}">
                    <a16:creationId xmlns:a16="http://schemas.microsoft.com/office/drawing/2014/main" id="{DAA2FD42-2B25-4D6B-8B45-BDF1B7BA00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20136" y="3644410"/>
                <a:ext cx="0" cy="14401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D8CC0AB-A174-4380-9D9F-F2441499C217}"/>
                </a:ext>
              </a:extLst>
            </p:cNvPr>
            <p:cNvSpPr txBox="1"/>
            <p:nvPr/>
          </p:nvSpPr>
          <p:spPr>
            <a:xfrm>
              <a:off x="7754218" y="6032547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30</a:t>
              </a:r>
              <a:endParaRPr lang="ko-KR" alt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B3AAA9-8C43-4F43-B883-7C4E95184F0B}"/>
                </a:ext>
              </a:extLst>
            </p:cNvPr>
            <p:cNvSpPr txBox="1"/>
            <p:nvPr/>
          </p:nvSpPr>
          <p:spPr>
            <a:xfrm>
              <a:off x="8346399" y="6032547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40</a:t>
              </a:r>
              <a:endParaRPr lang="ko-KR" alt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11DF72-DE1D-4BD5-9FCB-8CA584A7EFD1}"/>
                </a:ext>
              </a:extLst>
            </p:cNvPr>
            <p:cNvSpPr txBox="1"/>
            <p:nvPr/>
          </p:nvSpPr>
          <p:spPr>
            <a:xfrm>
              <a:off x="8941574" y="6032547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50</a:t>
              </a:r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A13615-4D4C-4909-95BF-659F3BF2C88F}"/>
                </a:ext>
              </a:extLst>
            </p:cNvPr>
            <p:cNvSpPr txBox="1"/>
            <p:nvPr/>
          </p:nvSpPr>
          <p:spPr>
            <a:xfrm>
              <a:off x="9544495" y="6026199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60</a:t>
              </a:r>
              <a:endParaRPr lang="ko-KR" alt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8B26ABF-C60F-4D61-8BB6-FA0FCCF304F6}"/>
                </a:ext>
              </a:extLst>
            </p:cNvPr>
            <p:cNvSpPr txBox="1"/>
            <p:nvPr/>
          </p:nvSpPr>
          <p:spPr>
            <a:xfrm>
              <a:off x="10155597" y="6026199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70</a:t>
              </a:r>
              <a:endParaRPr lang="ko-KR" alt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8A06529-DCAA-45A8-A79A-D1CE4842C358}"/>
                </a:ext>
              </a:extLst>
            </p:cNvPr>
            <p:cNvSpPr txBox="1"/>
            <p:nvPr/>
          </p:nvSpPr>
          <p:spPr>
            <a:xfrm>
              <a:off x="10749471" y="6026199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80</a:t>
              </a:r>
              <a:endParaRPr lang="ko-KR" alt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592DEE5-97AC-4DB6-9CDD-D9501B37FE05}"/>
                </a:ext>
              </a:extLst>
            </p:cNvPr>
            <p:cNvSpPr txBox="1"/>
            <p:nvPr/>
          </p:nvSpPr>
          <p:spPr>
            <a:xfrm>
              <a:off x="7131477" y="6032547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20</a:t>
              </a:r>
              <a:endParaRPr lang="ko-KR" altLang="en-US" dirty="0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A9E2A2F6-0BD1-4C52-A1F5-586073E4ED29}"/>
              </a:ext>
            </a:extLst>
          </p:cNvPr>
          <p:cNvGrpSpPr/>
          <p:nvPr/>
        </p:nvGrpSpPr>
        <p:grpSpPr>
          <a:xfrm>
            <a:off x="9190063" y="4905180"/>
            <a:ext cx="1780732" cy="717148"/>
            <a:chOff x="9190063" y="5553277"/>
            <a:chExt cx="1780732" cy="717148"/>
          </a:xfrm>
        </p:grpSpPr>
        <p:sp>
          <p:nvSpPr>
            <p:cNvPr id="38" name="원호 37">
              <a:extLst>
                <a:ext uri="{FF2B5EF4-FFF2-40B4-BE49-F238E27FC236}">
                  <a16:creationId xmlns:a16="http://schemas.microsoft.com/office/drawing/2014/main" id="{209074F7-7BDF-4742-8500-59C01C257696}"/>
                </a:ext>
              </a:extLst>
            </p:cNvPr>
            <p:cNvSpPr/>
            <p:nvPr/>
          </p:nvSpPr>
          <p:spPr>
            <a:xfrm>
              <a:off x="9190063" y="5580231"/>
              <a:ext cx="579558" cy="690194"/>
            </a:xfrm>
            <a:prstGeom prst="arc">
              <a:avLst>
                <a:gd name="adj1" fmla="val 10957399"/>
                <a:gd name="adj2" fmla="val 0"/>
              </a:avLst>
            </a:prstGeom>
            <a:ln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원호 38">
              <a:extLst>
                <a:ext uri="{FF2B5EF4-FFF2-40B4-BE49-F238E27FC236}">
                  <a16:creationId xmlns:a16="http://schemas.microsoft.com/office/drawing/2014/main" id="{8F2DBF6C-F520-4EBB-BBEB-7DE8F7DA5465}"/>
                </a:ext>
              </a:extLst>
            </p:cNvPr>
            <p:cNvSpPr/>
            <p:nvPr/>
          </p:nvSpPr>
          <p:spPr>
            <a:xfrm>
              <a:off x="9790650" y="5566754"/>
              <a:ext cx="579558" cy="690194"/>
            </a:xfrm>
            <a:prstGeom prst="arc">
              <a:avLst>
                <a:gd name="adj1" fmla="val 10957399"/>
                <a:gd name="adj2" fmla="val 0"/>
              </a:avLst>
            </a:prstGeom>
            <a:ln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원호 39">
              <a:extLst>
                <a:ext uri="{FF2B5EF4-FFF2-40B4-BE49-F238E27FC236}">
                  <a16:creationId xmlns:a16="http://schemas.microsoft.com/office/drawing/2014/main" id="{A44FC183-272C-45CB-9692-6D2040E5492D}"/>
                </a:ext>
              </a:extLst>
            </p:cNvPr>
            <p:cNvSpPr/>
            <p:nvPr/>
          </p:nvSpPr>
          <p:spPr>
            <a:xfrm>
              <a:off x="10391237" y="5553277"/>
              <a:ext cx="579558" cy="690194"/>
            </a:xfrm>
            <a:prstGeom prst="arc">
              <a:avLst>
                <a:gd name="adj1" fmla="val 10957399"/>
                <a:gd name="adj2" fmla="val 0"/>
              </a:avLst>
            </a:prstGeom>
            <a:ln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A76AE36B-7227-4967-83D5-00BA2605BDC8}"/>
              </a:ext>
            </a:extLst>
          </p:cNvPr>
          <p:cNvGrpSpPr/>
          <p:nvPr/>
        </p:nvGrpSpPr>
        <p:grpSpPr>
          <a:xfrm>
            <a:off x="7390237" y="4932134"/>
            <a:ext cx="1761508" cy="690194"/>
            <a:chOff x="7390237" y="5580231"/>
            <a:chExt cx="1761508" cy="690194"/>
          </a:xfrm>
        </p:grpSpPr>
        <p:sp>
          <p:nvSpPr>
            <p:cNvPr id="41" name="원호 40">
              <a:extLst>
                <a:ext uri="{FF2B5EF4-FFF2-40B4-BE49-F238E27FC236}">
                  <a16:creationId xmlns:a16="http://schemas.microsoft.com/office/drawing/2014/main" id="{8729F635-860B-4986-92BE-4F10616F6E7E}"/>
                </a:ext>
              </a:extLst>
            </p:cNvPr>
            <p:cNvSpPr/>
            <p:nvPr/>
          </p:nvSpPr>
          <p:spPr>
            <a:xfrm>
              <a:off x="8572187" y="5580231"/>
              <a:ext cx="579558" cy="690194"/>
            </a:xfrm>
            <a:prstGeom prst="arc">
              <a:avLst>
                <a:gd name="adj1" fmla="val 10957399"/>
                <a:gd name="adj2" fmla="val 0"/>
              </a:avLst>
            </a:prstGeom>
            <a:ln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원호 41">
              <a:extLst>
                <a:ext uri="{FF2B5EF4-FFF2-40B4-BE49-F238E27FC236}">
                  <a16:creationId xmlns:a16="http://schemas.microsoft.com/office/drawing/2014/main" id="{EB4AAD26-4D17-46C2-82E3-FE75E9E2AE2C}"/>
                </a:ext>
              </a:extLst>
            </p:cNvPr>
            <p:cNvSpPr/>
            <p:nvPr/>
          </p:nvSpPr>
          <p:spPr>
            <a:xfrm>
              <a:off x="7995158" y="5580231"/>
              <a:ext cx="579558" cy="690194"/>
            </a:xfrm>
            <a:prstGeom prst="arc">
              <a:avLst>
                <a:gd name="adj1" fmla="val 10957399"/>
                <a:gd name="adj2" fmla="val 0"/>
              </a:avLst>
            </a:prstGeom>
            <a:ln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원호 42">
              <a:extLst>
                <a:ext uri="{FF2B5EF4-FFF2-40B4-BE49-F238E27FC236}">
                  <a16:creationId xmlns:a16="http://schemas.microsoft.com/office/drawing/2014/main" id="{96391299-1497-418E-9BFB-8E7E90A6AA9D}"/>
                </a:ext>
              </a:extLst>
            </p:cNvPr>
            <p:cNvSpPr/>
            <p:nvPr/>
          </p:nvSpPr>
          <p:spPr>
            <a:xfrm>
              <a:off x="7390237" y="5580231"/>
              <a:ext cx="579558" cy="690194"/>
            </a:xfrm>
            <a:prstGeom prst="arc">
              <a:avLst>
                <a:gd name="adj1" fmla="val 10957399"/>
                <a:gd name="adj2" fmla="val 0"/>
              </a:avLst>
            </a:prstGeom>
            <a:ln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9" grpId="0" uiExpand="1" build="p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16DE03-A368-48FA-91C1-6068F0C95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646" y="286603"/>
            <a:ext cx="10218977" cy="550109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예제</a:t>
            </a:r>
            <a:r>
              <a:rPr lang="en-US" altLang="ko-KR" sz="2800" dirty="0"/>
              <a:t>&gt; </a:t>
            </a:r>
            <a:r>
              <a:rPr lang="ko-KR" altLang="en-US" sz="2800" dirty="0"/>
              <a:t>다음 자료의 분산</a:t>
            </a:r>
            <a:r>
              <a:rPr lang="en-US" altLang="ko-KR" sz="2800" dirty="0"/>
              <a:t>(</a:t>
            </a:r>
            <a:r>
              <a:rPr lang="ko-KR" altLang="en-US" sz="2800" dirty="0"/>
              <a:t>표본분산</a:t>
            </a:r>
            <a:r>
              <a:rPr lang="en-US" altLang="ko-KR" sz="2800" dirty="0"/>
              <a:t>)</a:t>
            </a:r>
            <a:r>
              <a:rPr lang="ko-KR" altLang="en-US" sz="2800" dirty="0"/>
              <a:t>과 표준편차를 </a:t>
            </a:r>
            <a:r>
              <a:rPr lang="ko-KR" altLang="en-US" sz="2800" dirty="0" err="1"/>
              <a:t>구하시오</a:t>
            </a:r>
            <a:endParaRPr lang="ko-KR" altLang="en-US" sz="2800" dirty="0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F745E97D-AD78-42B5-B0CC-E11BF7D009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26" b="1142"/>
          <a:stretch>
            <a:fillRect/>
          </a:stretch>
        </p:blipFill>
        <p:spPr>
          <a:xfrm>
            <a:off x="5879976" y="1287603"/>
            <a:ext cx="5908942" cy="3744416"/>
          </a:xfrm>
          <a:prstGeom prst="rect">
            <a:avLst/>
          </a:prstGeom>
          <a:noFill/>
          <a:ln w="0" cap="rnd">
            <a:solidFill>
              <a:srgbClr val="BFBFBF"/>
            </a:solidFill>
            <a:prstDash val="solid"/>
            <a:round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6" name="Picture 18">
            <a:extLst>
              <a:ext uri="{FF2B5EF4-FFF2-40B4-BE49-F238E27FC236}">
                <a16:creationId xmlns:a16="http://schemas.microsoft.com/office/drawing/2014/main" id="{AE58352B-B59E-49F3-996F-91A784500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287077"/>
            <a:ext cx="4752528" cy="3302202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C90F6218-56C6-4CD6-844D-2B6CE30BDC26}"/>
              </a:ext>
            </a:extLst>
          </p:cNvPr>
          <p:cNvSpPr/>
          <p:nvPr/>
        </p:nvSpPr>
        <p:spPr>
          <a:xfrm rot="19025351">
            <a:off x="-569173" y="261110"/>
            <a:ext cx="2159845" cy="56383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산포도</a:t>
            </a:r>
          </a:p>
        </p:txBody>
      </p:sp>
    </p:spTree>
    <p:extLst>
      <p:ext uri="{BB962C8B-B14F-4D97-AF65-F5344CB8AC3E}">
        <p14:creationId xmlns:p14="http://schemas.microsoft.com/office/powerpoint/2010/main" val="197013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2583F2B-EEE2-4B57-95A0-4BD6EF74D6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1464" y="386622"/>
            <a:ext cx="5399087" cy="1503363"/>
          </a:xfrm>
        </p:spPr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변동계수</a:t>
            </a:r>
            <a:b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Coefficient of variation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A1B0D6F-1902-4CE7-909B-69B0505212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89957" y="2293668"/>
            <a:ext cx="4619625" cy="1550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ko-KR" altLang="en-US" sz="2400" dirty="0"/>
              <a:t>표준편차의 상대적 비교</a:t>
            </a:r>
          </a:p>
          <a:p>
            <a:pPr eaLnBrk="1" hangingPunct="1">
              <a:buFontTx/>
              <a:buNone/>
            </a:pPr>
            <a:endParaRPr lang="ko-KR" altLang="en-US" sz="2400" dirty="0"/>
          </a:p>
          <a:p>
            <a:pPr eaLnBrk="1" hangingPunct="1">
              <a:buFontTx/>
              <a:buNone/>
            </a:pPr>
            <a:r>
              <a:rPr lang="en-US" altLang="ko-KR" sz="2400" dirty="0"/>
              <a:t>=</a:t>
            </a:r>
            <a:r>
              <a:rPr lang="ko-KR" altLang="en-US" sz="2400" dirty="0"/>
              <a:t>표준편차</a:t>
            </a:r>
            <a:r>
              <a:rPr lang="en-US" altLang="ko-KR" sz="2400" dirty="0"/>
              <a:t>/</a:t>
            </a:r>
            <a:r>
              <a:rPr lang="ko-KR" altLang="en-US" sz="2400" dirty="0"/>
              <a:t>평균</a:t>
            </a:r>
          </a:p>
          <a:p>
            <a:pPr eaLnBrk="1" hangingPunct="1">
              <a:buFontTx/>
              <a:buNone/>
            </a:pPr>
            <a:endParaRPr lang="ko-KR" altLang="en-US" sz="2400" dirty="0"/>
          </a:p>
        </p:txBody>
      </p:sp>
      <p:sp>
        <p:nvSpPr>
          <p:cNvPr id="25604" name="Oval 4">
            <a:extLst>
              <a:ext uri="{FF2B5EF4-FFF2-40B4-BE49-F238E27FC236}">
                <a16:creationId xmlns:a16="http://schemas.microsoft.com/office/drawing/2014/main" id="{D561B7A6-D120-437F-A284-8EEEDB06F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251" y="1565305"/>
            <a:ext cx="4319588" cy="4319587"/>
          </a:xfrm>
          <a:prstGeom prst="ellipse">
            <a:avLst/>
          </a:prstGeom>
          <a:noFill/>
          <a:ln w="57150">
            <a:solidFill>
              <a:schemeClr val="hlink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C76E354-BC3B-4A24-96BA-9A66DE55EB16}"/>
              </a:ext>
            </a:extLst>
          </p:cNvPr>
          <p:cNvSpPr/>
          <p:nvPr/>
        </p:nvSpPr>
        <p:spPr>
          <a:xfrm rot="19025351">
            <a:off x="-569173" y="261110"/>
            <a:ext cx="2159845" cy="56383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산포도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8DDB2A4-6E72-46E3-BE7E-102B297CC0AC}"/>
              </a:ext>
            </a:extLst>
          </p:cNvPr>
          <p:cNvSpPr/>
          <p:nvPr/>
        </p:nvSpPr>
        <p:spPr>
          <a:xfrm>
            <a:off x="5649552" y="4292619"/>
            <a:ext cx="2952328" cy="1147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/>
              <a:t>성인 체중 </a:t>
            </a:r>
            <a:r>
              <a:rPr lang="en-US" altLang="ko-KR" sz="2400" dirty="0"/>
              <a:t>5kg</a:t>
            </a:r>
            <a:r>
              <a:rPr lang="ko-KR" altLang="en-US" sz="2400" dirty="0"/>
              <a:t>차이와</a:t>
            </a:r>
          </a:p>
          <a:p>
            <a:pPr>
              <a:lnSpc>
                <a:spcPct val="150000"/>
              </a:lnSpc>
            </a:pPr>
            <a:r>
              <a:rPr lang="ko-KR" altLang="en-US" sz="2400" dirty="0"/>
              <a:t>신생아 </a:t>
            </a:r>
            <a:r>
              <a:rPr lang="en-US" altLang="ko-KR" sz="2400" dirty="0"/>
              <a:t>1kg</a:t>
            </a:r>
            <a:r>
              <a:rPr lang="ko-KR" altLang="en-US" sz="2400" dirty="0"/>
              <a:t>차이 비교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7C6DEEB-692D-4476-B3C6-C6AE98923F2A}"/>
              </a:ext>
            </a:extLst>
          </p:cNvPr>
          <p:cNvSpPr/>
          <p:nvPr/>
        </p:nvSpPr>
        <p:spPr>
          <a:xfrm>
            <a:off x="9077125" y="4285827"/>
            <a:ext cx="2952328" cy="1147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/>
              <a:t>5kg/70kg=0.0714</a:t>
            </a:r>
            <a:endParaRPr lang="ko-KR" altLang="en-US" sz="2400" dirty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1kg/3.3kg=0.303</a:t>
            </a:r>
            <a:endParaRPr lang="ko-KR" altLang="en-US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B8FBD52-7301-4524-8407-7ADF5FA9A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777" y="3035142"/>
            <a:ext cx="3057525" cy="9429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0552B6-D47E-4905-B45B-7F0DF35F065C}"/>
              </a:ext>
            </a:extLst>
          </p:cNvPr>
          <p:cNvSpPr txBox="1"/>
          <p:nvPr/>
        </p:nvSpPr>
        <p:spPr>
          <a:xfrm>
            <a:off x="1271465" y="2068805"/>
            <a:ext cx="2664296" cy="33708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R="0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변동계수</a:t>
            </a:r>
            <a:r>
              <a:rPr lang="en-US" altLang="ko-KR" sz="1800" b="1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(coefficient of variation, CV)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는 집단의 표준편차를 이용하여 변동성을 비교할 때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-5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자료값의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크기에 따른 상대적인 비교를 위하여 표준편차를 집단의 평균으로 나눈 값이다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0,290214022,C:\Documents and Settings\Lee\My Documents\강의\통계학\원격강의\원격강의1주.p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3,290214022,C:\Documents and Settings\Lee\My Documents\강의\통계학\원격강의\원격강의1주.pp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3,290214022,C:\Documents and Settings\Lee\My Documents\강의\통계학\원격강의\원격강의1주.pp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5,290214022,C:\Documents and Settings\Lee\My Documents\강의\통계학\원격강의\원격강의1주.ppc"/>
</p:tagLst>
</file>

<file path=ppt/theme/theme1.xml><?xml version="1.0" encoding="utf-8"?>
<a:theme xmlns:a="http://schemas.openxmlformats.org/drawingml/2006/main" name="추억">
  <a:themeElements>
    <a:clrScheme name="추억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1766</TotalTime>
  <Words>1041</Words>
  <Application>Microsoft Office PowerPoint</Application>
  <PresentationFormat>와이드스크린</PresentationFormat>
  <Paragraphs>241</Paragraphs>
  <Slides>18</Slides>
  <Notes>13</Notes>
  <HiddenSlides>0</HiddenSlides>
  <MMClips>0</MMClips>
  <ScaleCrop>false</ScaleCrop>
  <HeadingPairs>
    <vt:vector size="8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32" baseType="lpstr">
      <vt:lpstr>굴림</vt:lpstr>
      <vt:lpstr>맑은 고딕</vt:lpstr>
      <vt:lpstr>한양신명조</vt:lpstr>
      <vt:lpstr>한컴돋움</vt:lpstr>
      <vt:lpstr>함초롬바탕</vt:lpstr>
      <vt:lpstr>휴먼모음T</vt:lpstr>
      <vt:lpstr>Arial</vt:lpstr>
      <vt:lpstr>Calibri</vt:lpstr>
      <vt:lpstr>Calibri Light</vt:lpstr>
      <vt:lpstr>Cambria Math</vt:lpstr>
      <vt:lpstr>Times New Roman</vt:lpstr>
      <vt:lpstr>Wingdings</vt:lpstr>
      <vt:lpstr>추억</vt:lpstr>
      <vt:lpstr>Equation</vt:lpstr>
      <vt:lpstr>기초통계량2  산포도</vt:lpstr>
      <vt:lpstr>대표값은</vt:lpstr>
      <vt:lpstr>이제 산포도에 대하여 알아보겠습니다</vt:lpstr>
      <vt:lpstr>두 반의 성적분포</vt:lpstr>
      <vt:lpstr>분산 Variance</vt:lpstr>
      <vt:lpstr>분산 계산법</vt:lpstr>
      <vt:lpstr>표준편차 Standard Deviation</vt:lpstr>
      <vt:lpstr>예제&gt; 다음 자료의 분산(표본분산)과 표준편차를 구하시오</vt:lpstr>
      <vt:lpstr>변동계수 Coefficient of variation</vt:lpstr>
      <vt:lpstr>변동계수 계산법</vt:lpstr>
      <vt:lpstr>연습&gt; 변동계수 계산(엑셀에서 계산하시오)</vt:lpstr>
      <vt:lpstr>범위 Range</vt:lpstr>
      <vt:lpstr>사분위범위수 Interquartile range</vt:lpstr>
      <vt:lpstr>박스플롯(box plot)</vt:lpstr>
      <vt:lpstr>예제&gt; 다음 자료의 사분위수와 사분위범위수를 구하시오</vt:lpstr>
      <vt:lpstr>연습&gt;판매액 자료를 엑셀에 내장되어있는 &lt;데이터 분석&gt; 도구로 분석하시오.</vt:lpstr>
      <vt:lpstr>연습&gt;A고교 학생의 신장자료를 엑셀에 내장되어있는 &lt;데이터 분석&gt; 도구로 분석하시오.</vt:lpstr>
      <vt:lpstr>지금까지 배운 내용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기초통계량</dc:title>
  <dc:creator>user15</dc:creator>
  <cp:lastModifiedBy>Admin</cp:lastModifiedBy>
  <cp:revision>109</cp:revision>
  <dcterms:created xsi:type="dcterms:W3CDTF">2008-03-05T00:52:16Z</dcterms:created>
  <dcterms:modified xsi:type="dcterms:W3CDTF">2025-02-13T07:42:18Z</dcterms:modified>
</cp:coreProperties>
</file>