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3" r:id="rId5"/>
    <p:sldId id="258" r:id="rId6"/>
    <p:sldId id="269" r:id="rId7"/>
    <p:sldId id="259" r:id="rId8"/>
    <p:sldId id="264" r:id="rId9"/>
    <p:sldId id="260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32C"/>
    <a:srgbClr val="FFC000"/>
    <a:srgbClr val="D8F0F4"/>
    <a:srgbClr val="E9FBFF"/>
    <a:srgbClr val="FF9900"/>
    <a:srgbClr val="FF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6318" autoAdjust="0"/>
  </p:normalViewPr>
  <p:slideViewPr>
    <p:cSldViewPr snapToGrid="0">
      <p:cViewPr varScale="1">
        <p:scale>
          <a:sx n="66" d="100"/>
          <a:sy n="66" d="100"/>
        </p:scale>
        <p:origin x="86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5A30-7C80-40F0-8438-9B6EEF25DC49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6CFAD-257F-4F46-9452-69C6DB022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3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오늘은 고객 생애가치에 대하여 공부하도록</a:t>
            </a:r>
            <a:r>
              <a:rPr lang="en-US" altLang="ko-KR" dirty="0"/>
              <a:t> </a:t>
            </a:r>
            <a:r>
              <a:rPr lang="ko-KR" altLang="en-US" dirty="0"/>
              <a:t>하겠습니다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58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고객유지기간이 조금 복잡한데요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88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실은 고객유지비율이 얼마인지 계산하는게 중요하겠죠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31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이내용을 표로 정리해보겠습니다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64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인터넷과 모바일의 발달로 인하여 많은 </a:t>
            </a:r>
            <a:r>
              <a:rPr lang="ko-KR" altLang="en-US" dirty="0" err="1"/>
              <a:t>스타트업기업이</a:t>
            </a:r>
            <a:r>
              <a:rPr lang="ko-KR" altLang="en-US" dirty="0"/>
              <a:t> 생겨나고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스타트업</a:t>
            </a:r>
            <a:r>
              <a:rPr lang="ko-KR" altLang="en-US" dirty="0"/>
              <a:t> 기업은 처음에 하는 마케팅 활동이 고객유치일 것입니다</a:t>
            </a:r>
            <a:r>
              <a:rPr lang="en-US" altLang="ko-KR" dirty="0"/>
              <a:t>. </a:t>
            </a:r>
            <a:r>
              <a:rPr lang="ko-KR" altLang="en-US" dirty="0"/>
              <a:t>가입자수를 늘리는 거죠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인터넷 광고를 통해 회원을 모집하고 이들에게 쿠폰이나 마일리지 등의 </a:t>
            </a:r>
            <a:r>
              <a:rPr lang="ko-KR" altLang="en-US" dirty="0" err="1"/>
              <a:t>혜텍을</a:t>
            </a:r>
            <a:r>
              <a:rPr lang="ko-KR" altLang="en-US" dirty="0"/>
              <a:t> 주는 프로모션을 통해 신규고객을 많이 </a:t>
            </a:r>
            <a:r>
              <a:rPr lang="ko-KR" altLang="en-US" dirty="0" err="1"/>
              <a:t>많이</a:t>
            </a:r>
            <a:r>
              <a:rPr lang="ko-KR" altLang="en-US" dirty="0"/>
              <a:t> 유치하고자 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왜냐하면 고객이 곧 돈이라는 믿음을 갖고 있으니까요</a:t>
            </a:r>
            <a:r>
              <a:rPr lang="en-US" altLang="ko-KR" dirty="0"/>
              <a:t>. </a:t>
            </a:r>
            <a:r>
              <a:rPr lang="ko-KR" altLang="en-US" dirty="0"/>
              <a:t>그런데 새로운 고객을 유치하기 위해서는 </a:t>
            </a:r>
            <a:r>
              <a:rPr lang="en-US" altLang="ko-KR" dirty="0"/>
              <a:t>#</a:t>
            </a:r>
          </a:p>
          <a:p>
            <a:r>
              <a:rPr lang="ko-KR" altLang="en-US" dirty="0"/>
              <a:t>비용이 발생하는데 무작정 많이 지출 할 수는 없겠죠</a:t>
            </a:r>
            <a:r>
              <a:rPr lang="en-US" altLang="ko-KR" dirty="0"/>
              <a:t>. </a:t>
            </a:r>
            <a:r>
              <a:rPr lang="ko-KR" altLang="en-US" dirty="0"/>
              <a:t>고객을 </a:t>
            </a:r>
            <a:r>
              <a:rPr lang="ko-KR" altLang="en-US" dirty="0" err="1"/>
              <a:t>한명</a:t>
            </a:r>
            <a:r>
              <a:rPr lang="ko-KR" altLang="en-US" dirty="0"/>
              <a:t> 유치하는데 드는 비용은 얼마가 적당할까요</a:t>
            </a:r>
            <a:r>
              <a:rPr lang="en-US" altLang="ko-KR" dirty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82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인터넷 기업들의 새로운 고민</a:t>
            </a:r>
            <a:r>
              <a:rPr lang="en-US" altLang="ko-KR" dirty="0"/>
              <a:t>, </a:t>
            </a:r>
            <a:r>
              <a:rPr lang="ko-KR" altLang="en-US" dirty="0"/>
              <a:t>내가 돈을 들여 유치하는 나의 고객에게서 평생 얼만큼의 이익을 볼 수 있을까</a:t>
            </a:r>
            <a:r>
              <a:rPr lang="en-US" altLang="ko-KR" dirty="0"/>
              <a:t>? #</a:t>
            </a:r>
          </a:p>
          <a:p>
            <a:r>
              <a:rPr lang="ko-KR" altLang="en-US" dirty="0"/>
              <a:t>어느 정도의 비용을 들여 고객을 획득하는 것이 바람직할까</a:t>
            </a:r>
            <a:r>
              <a:rPr lang="en-US" altLang="ko-KR" dirty="0"/>
              <a:t>? </a:t>
            </a:r>
            <a:r>
              <a:rPr lang="ko-KR" altLang="en-US" dirty="0"/>
              <a:t>고객의 생애가치는 획득비용의 몇배가 바람직할까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아니 기본적으로 고객획득비용보다 </a:t>
            </a:r>
            <a:r>
              <a:rPr lang="en-US" altLang="ko-KR" dirty="0"/>
              <a:t># </a:t>
            </a:r>
            <a:r>
              <a:rPr lang="ko-KR" altLang="en-US" dirty="0" err="1"/>
              <a:t>고객생애가치가</a:t>
            </a:r>
            <a:r>
              <a:rPr lang="ko-KR" altLang="en-US" dirty="0"/>
              <a:t> 크기라도 </a:t>
            </a:r>
            <a:r>
              <a:rPr lang="ko-KR" altLang="en-US" dirty="0" err="1"/>
              <a:t>한걸까</a:t>
            </a:r>
            <a:r>
              <a:rPr lang="en-US" altLang="ko-KR" dirty="0"/>
              <a:t>? </a:t>
            </a:r>
            <a:r>
              <a:rPr lang="ko-KR" altLang="en-US" dirty="0"/>
              <a:t>우리가 제대로 하고 있나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그러나 이것은 간단하게 알 수 있는 사실은 아니고 </a:t>
            </a:r>
            <a:endParaRPr lang="en-US" altLang="ko-KR" dirty="0"/>
          </a:p>
          <a:p>
            <a:r>
              <a:rPr lang="ko-KR" altLang="en-US" dirty="0"/>
              <a:t>프로모션과 사업을 진행하면서 데이터가 축적되어야 계산할 수 있게 되고 </a:t>
            </a:r>
            <a:endParaRPr lang="en-US" altLang="ko-KR" dirty="0"/>
          </a:p>
          <a:p>
            <a:r>
              <a:rPr lang="ko-KR" altLang="en-US" dirty="0"/>
              <a:t>비로서 이를 통해 마케팅전략을 </a:t>
            </a:r>
            <a:r>
              <a:rPr lang="ko-KR" altLang="en-US" dirty="0" err="1"/>
              <a:t>수정해나갈</a:t>
            </a:r>
            <a:r>
              <a:rPr lang="ko-KR" altLang="en-US" dirty="0"/>
              <a:t> 수 </a:t>
            </a:r>
            <a:r>
              <a:rPr lang="ko-KR" altLang="en-US" dirty="0" err="1"/>
              <a:t>있을겁니다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62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고객생애가치를</a:t>
            </a:r>
            <a:r>
              <a:rPr lang="ko-KR" altLang="en-US" dirty="0"/>
              <a:t> 다시한번 </a:t>
            </a:r>
            <a:r>
              <a:rPr lang="ko-KR" altLang="en-US" dirty="0" err="1"/>
              <a:t>설명드리면</a:t>
            </a:r>
            <a:r>
              <a:rPr lang="ko-KR" altLang="en-US" dirty="0"/>
              <a:t> </a:t>
            </a:r>
            <a:r>
              <a:rPr lang="en-US" altLang="ko-KR" dirty="0"/>
              <a:t># </a:t>
            </a:r>
            <a:r>
              <a:rPr lang="ko-KR" altLang="en-US" dirty="0"/>
              <a:t>소비자로부터 생애기간동안 벌어들일 수 있는 </a:t>
            </a:r>
            <a:r>
              <a:rPr lang="ko-KR" altLang="en-US" dirty="0" err="1"/>
              <a:t>기대수입인데</a:t>
            </a:r>
            <a:r>
              <a:rPr lang="en-US" altLang="ko-KR" dirty="0"/>
              <a:t>#</a:t>
            </a:r>
          </a:p>
          <a:p>
            <a:r>
              <a:rPr lang="ko-KR" altLang="en-US" dirty="0"/>
              <a:t>생애기간이라는 것은 소비자의 수명을 뜻하는 것이 아니라 </a:t>
            </a:r>
            <a:r>
              <a:rPr lang="ko-KR" altLang="en-US" dirty="0" err="1"/>
              <a:t>우리서비스를</a:t>
            </a:r>
            <a:r>
              <a:rPr lang="ko-KR" altLang="en-US" dirty="0"/>
              <a:t> 이용하는 기간 즉 이탈할 때까지의 기간을 의미합니다</a:t>
            </a:r>
            <a:r>
              <a:rPr lang="en-US" altLang="ko-KR" dirty="0"/>
              <a:t>.#</a:t>
            </a:r>
          </a:p>
          <a:p>
            <a:r>
              <a:rPr lang="ko-KR" altLang="en-US" dirty="0" err="1"/>
              <a:t>그림에서처럼</a:t>
            </a:r>
            <a:r>
              <a:rPr lang="ko-KR" altLang="en-US" dirty="0"/>
              <a:t> 간단히 표현하면 무료사용을 통해 신규고객을 확보하고 </a:t>
            </a:r>
            <a:r>
              <a:rPr lang="en-US" altLang="ko-KR" dirty="0"/>
              <a:t># </a:t>
            </a:r>
            <a:r>
              <a:rPr lang="ko-KR" altLang="en-US" dirty="0" err="1"/>
              <a:t>이고객이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불의 제품을 </a:t>
            </a:r>
            <a:r>
              <a:rPr lang="en-US" altLang="ko-KR" dirty="0"/>
              <a:t>3</a:t>
            </a:r>
            <a:r>
              <a:rPr lang="ko-KR" altLang="en-US" dirty="0"/>
              <a:t>번 구입하고 </a:t>
            </a:r>
            <a:r>
              <a:rPr lang="en-US" altLang="ko-KR" dirty="0"/>
              <a:t># </a:t>
            </a:r>
            <a:r>
              <a:rPr lang="ko-KR" altLang="en-US" dirty="0"/>
              <a:t>이탈하였으면 </a:t>
            </a:r>
            <a:r>
              <a:rPr lang="en-US" altLang="ko-KR" dirty="0"/>
              <a:t># 150</a:t>
            </a:r>
            <a:r>
              <a:rPr lang="ko-KR" altLang="en-US" dirty="0"/>
              <a:t>불의 생애가치를 갖는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아주 간단하죠</a:t>
            </a:r>
            <a:r>
              <a:rPr lang="en-US" altLang="ko-KR" dirty="0"/>
              <a:t>. </a:t>
            </a:r>
            <a:r>
              <a:rPr lang="ko-KR" altLang="en-US" dirty="0"/>
              <a:t>그러나 실제상황에서는 이것보다는 조금 더 복잡합니다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35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예를 들어 커피회사에서 신규가입자를 늘리기 위해 앱에</a:t>
            </a:r>
            <a:r>
              <a:rPr lang="en-US" altLang="ko-KR" dirty="0"/>
              <a:t> </a:t>
            </a:r>
            <a:r>
              <a:rPr lang="ko-KR" altLang="en-US" dirty="0"/>
              <a:t>회원가입을 하면 무료커피를 제공하는 행사를 진행하였다고 가정해보겠습니다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이때 비용을 계산해보겠습니다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광고비는 인터넷에 키워드 및 배너광고 등등 </a:t>
            </a:r>
            <a:r>
              <a:rPr lang="en-US" altLang="ko-KR" dirty="0"/>
              <a:t>3000</a:t>
            </a:r>
            <a:r>
              <a:rPr lang="ko-KR" altLang="en-US" dirty="0"/>
              <a:t>만원으로 가정하겠습니다</a:t>
            </a:r>
            <a:r>
              <a:rPr lang="en-US" altLang="ko-KR" dirty="0"/>
              <a:t>. </a:t>
            </a:r>
            <a:r>
              <a:rPr lang="ko-KR" altLang="en-US" dirty="0"/>
              <a:t>실은 </a:t>
            </a:r>
            <a:r>
              <a:rPr lang="ko-KR" altLang="en-US" dirty="0" err="1"/>
              <a:t>더많이</a:t>
            </a:r>
            <a:r>
              <a:rPr lang="ko-KR" altLang="en-US" dirty="0"/>
              <a:t> </a:t>
            </a:r>
            <a:r>
              <a:rPr lang="ko-KR" altLang="en-US" dirty="0" err="1"/>
              <a:t>들겠지만요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할인액은 </a:t>
            </a:r>
            <a:r>
              <a:rPr lang="en-US" altLang="ko-KR" dirty="0"/>
              <a:t>4000</a:t>
            </a:r>
            <a:r>
              <a:rPr lang="ko-KR" altLang="en-US" dirty="0"/>
              <a:t>원입니다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앱의 신규회원가입자를 </a:t>
            </a:r>
            <a:r>
              <a:rPr lang="en-US" altLang="ko-KR" dirty="0"/>
              <a:t>3</a:t>
            </a:r>
            <a:r>
              <a:rPr lang="ko-KR" altLang="en-US" dirty="0"/>
              <a:t>만명을 확보했고 </a:t>
            </a:r>
            <a:r>
              <a:rPr lang="en-US" altLang="ko-KR" dirty="0"/>
              <a:t># </a:t>
            </a:r>
            <a:r>
              <a:rPr lang="ko-KR" altLang="en-US" dirty="0"/>
              <a:t>그들 중 </a:t>
            </a:r>
            <a:r>
              <a:rPr lang="en-US" altLang="ko-KR" dirty="0"/>
              <a:t>1</a:t>
            </a:r>
            <a:r>
              <a:rPr lang="ko-KR" altLang="en-US" dirty="0"/>
              <a:t>만</a:t>
            </a:r>
            <a:r>
              <a:rPr lang="en-US" altLang="ko-KR" dirty="0"/>
              <a:t>5</a:t>
            </a:r>
            <a:r>
              <a:rPr lang="ko-KR" altLang="en-US" dirty="0"/>
              <a:t>천명 정도가 </a:t>
            </a:r>
            <a:r>
              <a:rPr lang="ko-KR" altLang="en-US" dirty="0" err="1"/>
              <a:t>신규고객이고</a:t>
            </a:r>
            <a:r>
              <a:rPr lang="en-US" altLang="ko-KR" dirty="0"/>
              <a:t>, </a:t>
            </a:r>
            <a:r>
              <a:rPr lang="ko-KR" altLang="en-US" dirty="0"/>
              <a:t>절반이 기존 이용자라고 생각하겠습니다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#</a:t>
            </a:r>
          </a:p>
          <a:p>
            <a:r>
              <a:rPr lang="ko-KR" altLang="en-US" dirty="0"/>
              <a:t>비용은 광고비하고 무료커피비를 더해서 </a:t>
            </a:r>
            <a:r>
              <a:rPr lang="en-US" altLang="ko-KR" dirty="0"/>
              <a:t># 1</a:t>
            </a:r>
            <a:r>
              <a:rPr lang="ko-KR" altLang="en-US" dirty="0"/>
              <a:t>억 </a:t>
            </a:r>
            <a:r>
              <a:rPr lang="en-US" altLang="ko-KR" dirty="0"/>
              <a:t>5</a:t>
            </a:r>
            <a:r>
              <a:rPr lang="ko-KR" altLang="en-US" dirty="0"/>
              <a:t>천만원이고 </a:t>
            </a:r>
            <a:r>
              <a:rPr lang="en-US" altLang="ko-KR" dirty="0"/>
              <a:t># </a:t>
            </a:r>
            <a:r>
              <a:rPr lang="ko-KR" altLang="en-US" dirty="0"/>
              <a:t>이를 신규가입자수로 나눠주면 </a:t>
            </a:r>
            <a:r>
              <a:rPr lang="en-US" altLang="ko-KR" dirty="0"/>
              <a:t># </a:t>
            </a:r>
            <a:r>
              <a:rPr lang="ko-KR" altLang="en-US" dirty="0"/>
              <a:t>고객획득비용은 </a:t>
            </a:r>
            <a:r>
              <a:rPr lang="en-US" altLang="ko-KR" dirty="0"/>
              <a:t>10,000</a:t>
            </a:r>
            <a:r>
              <a:rPr lang="ko-KR" altLang="en-US" dirty="0"/>
              <a:t>원쯤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고객획득비용은 계산이 </a:t>
            </a:r>
            <a:r>
              <a:rPr lang="ko-KR" altLang="en-US" dirty="0" err="1"/>
              <a:t>쉬워보입니다</a:t>
            </a:r>
            <a:r>
              <a:rPr lang="en-US" altLang="ko-KR" dirty="0"/>
              <a:t>. </a:t>
            </a:r>
            <a:r>
              <a:rPr lang="ko-KR" altLang="en-US" dirty="0"/>
              <a:t>그러나</a:t>
            </a:r>
            <a:r>
              <a:rPr lang="en-US" altLang="ko-KR" dirty="0"/>
              <a:t> 3</a:t>
            </a:r>
            <a:r>
              <a:rPr lang="ko-KR" altLang="en-US" dirty="0"/>
              <a:t>만명의 이용자중에 신규고객의 수를 정확히 예측할 수 없는 한계가 있고요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비용도 판매가로 계산할지 원가로 </a:t>
            </a:r>
            <a:r>
              <a:rPr lang="ko-KR" altLang="en-US" dirty="0" err="1"/>
              <a:t>계산할지하는</a:t>
            </a:r>
            <a:r>
              <a:rPr lang="ko-KR" altLang="en-US" dirty="0"/>
              <a:t> 문제도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97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신규로 가입한 고객들에 의해 생성되는 이익을 계산해보겠습니다</a:t>
            </a:r>
            <a:r>
              <a:rPr lang="en-US" altLang="ko-KR" dirty="0"/>
              <a:t>. #</a:t>
            </a:r>
          </a:p>
          <a:p>
            <a:r>
              <a:rPr lang="ko-KR" altLang="en-US" dirty="0"/>
              <a:t>월이탈율은 </a:t>
            </a:r>
            <a:r>
              <a:rPr lang="en-US" altLang="ko-KR" dirty="0"/>
              <a:t>30%(CHURN rate)</a:t>
            </a:r>
            <a:r>
              <a:rPr lang="ko-KR" altLang="en-US" dirty="0"/>
              <a:t>로 가정합니다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ko-KR" altLang="en-US" dirty="0" err="1"/>
              <a:t>기존고객수와</a:t>
            </a:r>
            <a:r>
              <a:rPr lang="ko-KR" altLang="en-US" dirty="0"/>
              <a:t> </a:t>
            </a:r>
            <a:r>
              <a:rPr lang="ko-KR" altLang="en-US" dirty="0" err="1"/>
              <a:t>신규고객수</a:t>
            </a:r>
            <a:r>
              <a:rPr lang="en-US" altLang="ko-KR" dirty="0"/>
              <a:t>, </a:t>
            </a:r>
            <a:r>
              <a:rPr lang="ko-KR" altLang="en-US" dirty="0" err="1"/>
              <a:t>현재고객수등을</a:t>
            </a:r>
            <a:r>
              <a:rPr lang="ko-KR" altLang="en-US" dirty="0"/>
              <a:t> 이용해 </a:t>
            </a:r>
            <a:r>
              <a:rPr lang="ko-KR" altLang="en-US" dirty="0" err="1"/>
              <a:t>이탈율</a:t>
            </a:r>
            <a:r>
              <a:rPr lang="ko-KR" altLang="en-US" dirty="0"/>
              <a:t> 계산하고 </a:t>
            </a:r>
            <a:r>
              <a:rPr lang="en-US" altLang="ko-KR" dirty="0"/>
              <a:t># </a:t>
            </a:r>
            <a:r>
              <a:rPr lang="ko-KR" altLang="en-US" dirty="0"/>
              <a:t>이탈율의 반대가 </a:t>
            </a:r>
            <a:r>
              <a:rPr lang="ko-KR" altLang="en-US" dirty="0" err="1"/>
              <a:t>유지율</a:t>
            </a:r>
            <a:r>
              <a:rPr lang="en-US" altLang="ko-KR" dirty="0"/>
              <a:t>(Retention rate)</a:t>
            </a:r>
            <a:r>
              <a:rPr lang="ko-KR" altLang="en-US" dirty="0"/>
              <a:t>인데</a:t>
            </a:r>
            <a:endParaRPr lang="en-US" altLang="ko-KR" dirty="0"/>
          </a:p>
          <a:p>
            <a:r>
              <a:rPr lang="ko-KR" altLang="en-US" dirty="0"/>
              <a:t>여기서는 유지율이 </a:t>
            </a:r>
            <a:r>
              <a:rPr lang="en-US" altLang="ko-KR" dirty="0"/>
              <a:t>70%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계산할 수 있습니다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그리고 고객 </a:t>
            </a:r>
            <a:r>
              <a:rPr lang="en-US" altLang="ko-KR" dirty="0"/>
              <a:t>1</a:t>
            </a:r>
            <a:r>
              <a:rPr lang="ko-KR" altLang="en-US" dirty="0"/>
              <a:t>인당 평균적으로 월 </a:t>
            </a:r>
            <a:r>
              <a:rPr lang="en-US" altLang="ko-KR" dirty="0"/>
              <a:t>4</a:t>
            </a:r>
            <a:r>
              <a:rPr lang="ko-KR" altLang="en-US" dirty="0"/>
              <a:t>번 이용하며 </a:t>
            </a:r>
            <a:r>
              <a:rPr lang="en-US" altLang="ko-KR" dirty="0"/>
              <a:t># </a:t>
            </a:r>
            <a:r>
              <a:rPr lang="ko-KR" altLang="en-US" dirty="0"/>
              <a:t>커피원가를 제외한 커피한잔당 이익은 </a:t>
            </a:r>
            <a:r>
              <a:rPr lang="en-US" altLang="ko-KR" dirty="0"/>
              <a:t>1500</a:t>
            </a:r>
            <a:r>
              <a:rPr lang="ko-KR" altLang="en-US" dirty="0" err="1"/>
              <a:t>원이라하면</a:t>
            </a:r>
            <a:r>
              <a:rPr lang="ko-KR" altLang="en-US" dirty="0"/>
              <a:t> </a:t>
            </a:r>
            <a:r>
              <a:rPr lang="en-US" altLang="ko-KR" dirty="0"/>
              <a:t>#</a:t>
            </a:r>
          </a:p>
          <a:p>
            <a:r>
              <a:rPr lang="ko-KR" altLang="en-US" dirty="0" err="1"/>
              <a:t>첫달에는</a:t>
            </a:r>
            <a:r>
              <a:rPr lang="ko-KR" altLang="en-US" dirty="0"/>
              <a:t> </a:t>
            </a:r>
            <a:r>
              <a:rPr lang="en-US" altLang="ko-KR" dirty="0"/>
              <a:t>6000</a:t>
            </a:r>
            <a:r>
              <a:rPr lang="ko-KR" altLang="en-US" dirty="0"/>
              <a:t>원</a:t>
            </a:r>
            <a:r>
              <a:rPr lang="en-US" altLang="ko-KR" dirty="0"/>
              <a:t>, # </a:t>
            </a:r>
            <a:r>
              <a:rPr lang="ko-KR" altLang="en-US" dirty="0"/>
              <a:t>이탈율을 적용하여 다음달은 </a:t>
            </a:r>
            <a:r>
              <a:rPr lang="en-US" altLang="ko-KR" dirty="0"/>
              <a:t>4200</a:t>
            </a:r>
            <a:r>
              <a:rPr lang="ko-KR" altLang="en-US" dirty="0"/>
              <a:t>원</a:t>
            </a:r>
            <a:r>
              <a:rPr lang="en-US" altLang="ko-KR" dirty="0"/>
              <a:t>#</a:t>
            </a:r>
            <a:r>
              <a:rPr lang="ko-KR" altLang="en-US" dirty="0"/>
              <a:t> 이런 식으로</a:t>
            </a:r>
            <a:r>
              <a:rPr lang="en-US" altLang="ko-KR" dirty="0"/>
              <a:t>#</a:t>
            </a:r>
            <a:r>
              <a:rPr lang="ko-KR" altLang="en-US" dirty="0"/>
              <a:t> 계속 더하면</a:t>
            </a:r>
            <a:r>
              <a:rPr lang="en-US" altLang="ko-KR" dirty="0"/>
              <a:t>#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만원이 나옵니다</a:t>
            </a:r>
            <a:r>
              <a:rPr lang="en-US" altLang="ko-KR" dirty="0"/>
              <a:t>. LTV</a:t>
            </a:r>
            <a:r>
              <a:rPr lang="ko-KR" altLang="en-US" dirty="0"/>
              <a:t>는 </a:t>
            </a:r>
            <a:r>
              <a:rPr lang="en-US" altLang="ko-KR" dirty="0"/>
              <a:t>2</a:t>
            </a:r>
            <a:r>
              <a:rPr lang="ko-KR" altLang="en-US" dirty="0"/>
              <a:t>만원</a:t>
            </a:r>
            <a:r>
              <a:rPr lang="en-US" altLang="ko-KR" dirty="0"/>
              <a:t>, CAC</a:t>
            </a:r>
            <a:r>
              <a:rPr lang="ko-KR" altLang="en-US" dirty="0"/>
              <a:t>는 </a:t>
            </a:r>
            <a:r>
              <a:rPr lang="en-US" altLang="ko-KR" dirty="0"/>
              <a:t>1</a:t>
            </a:r>
            <a:r>
              <a:rPr lang="ko-KR" altLang="en-US" dirty="0"/>
              <a:t>만원이니까 </a:t>
            </a:r>
            <a:endParaRPr lang="en-US" altLang="ko-KR" dirty="0"/>
          </a:p>
          <a:p>
            <a:r>
              <a:rPr lang="ko-KR" altLang="en-US" dirty="0"/>
              <a:t>어느정도 성공적인 캠페인인 셈이죠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실제로는 회사가 여러 캠페인을 동시에 수행하고 자연증가도 존재하고 앱의 신규가입자가 커피숍 </a:t>
            </a:r>
            <a:r>
              <a:rPr lang="ko-KR" altLang="en-US" dirty="0" err="1"/>
              <a:t>신규고객으로얼마나</a:t>
            </a:r>
            <a:r>
              <a:rPr lang="ko-KR" altLang="en-US" dirty="0"/>
              <a:t> 전환되는지도 정확히 </a:t>
            </a:r>
            <a:r>
              <a:rPr lang="ko-KR" altLang="en-US" dirty="0" err="1"/>
              <a:t>알아야겠죠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계산을 정확하게 하려면 좀더 방대한 고객자료를 통해 필요한 값들을 </a:t>
            </a:r>
            <a:r>
              <a:rPr lang="ko-KR" altLang="en-US" dirty="0" err="1"/>
              <a:t>계산해야합니다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32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LTV</a:t>
            </a:r>
            <a:r>
              <a:rPr lang="ko-KR" altLang="en-US" dirty="0"/>
              <a:t>를 계산하는 방법을 설명하겠습니다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이는 수학적인 공식으로 계산되는데 먼저 다음과 같은 사항을 고려해야합니다</a:t>
            </a:r>
            <a:r>
              <a:rPr lang="en-US" altLang="ko-KR" dirty="0"/>
              <a:t>.#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먼저 </a:t>
            </a:r>
            <a:r>
              <a:rPr lang="ko-KR" altLang="en-US" sz="1200" dirty="0" err="1"/>
              <a:t>고객유치뿐만</a:t>
            </a:r>
            <a:r>
              <a:rPr lang="ko-KR" altLang="en-US" sz="1200" dirty="0"/>
              <a:t> 아니라 고객유지에도 비용이 발생합니다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최종적으로 </a:t>
            </a:r>
            <a:r>
              <a:rPr lang="ko-KR" altLang="en-US" sz="1200" dirty="0" err="1"/>
              <a:t>이값은</a:t>
            </a:r>
            <a:r>
              <a:rPr lang="ko-KR" altLang="en-US" sz="1200" dirty="0"/>
              <a:t> 나중에 </a:t>
            </a:r>
            <a:r>
              <a:rPr lang="ko-KR" altLang="en-US" sz="1200" dirty="0" err="1"/>
              <a:t>빼줘야하는</a:t>
            </a:r>
            <a:r>
              <a:rPr lang="ko-KR" altLang="en-US" sz="1200" dirty="0"/>
              <a:t> 값입니다 </a:t>
            </a:r>
            <a:r>
              <a:rPr lang="en-US" altLang="ko-KR" sz="1200" dirty="0"/>
              <a:t>#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일반적으로 고객은 해가 거듭될수록 구입횟수가 늘어나고 </a:t>
            </a:r>
            <a:r>
              <a:rPr lang="en-US" altLang="ko-KR" sz="1200" dirty="0"/>
              <a:t># </a:t>
            </a:r>
            <a:r>
              <a:rPr lang="ko-KR" altLang="en-US" sz="1200" dirty="0"/>
              <a:t>해가 거듭될수록 구입액수도 증가합니다 </a:t>
            </a:r>
            <a:r>
              <a:rPr lang="en-US" altLang="ko-KR" sz="1200" dirty="0"/>
              <a:t>#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매년 고객이탈이 발생하는데 </a:t>
            </a:r>
            <a:r>
              <a:rPr lang="en-US" altLang="ko-KR" sz="1200" dirty="0"/>
              <a:t># </a:t>
            </a:r>
            <a:r>
              <a:rPr lang="ko-KR" altLang="en-US" sz="1200" dirty="0"/>
              <a:t>오래된 고객의 이탈율은 점차 감소합니다</a:t>
            </a:r>
            <a:r>
              <a:rPr lang="en-US" altLang="ko-KR" sz="1200" dirty="0"/>
              <a:t>. #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한 고객이 평균적으로 </a:t>
            </a:r>
            <a:r>
              <a:rPr lang="ko-KR" altLang="en-US" sz="1200" dirty="0" err="1"/>
              <a:t>몇번을</a:t>
            </a:r>
            <a:r>
              <a:rPr lang="ko-KR" altLang="en-US" sz="1200" dirty="0"/>
              <a:t> 구입하는지를 </a:t>
            </a:r>
            <a:r>
              <a:rPr lang="ko-KR" altLang="en-US" sz="1200" dirty="0" err="1"/>
              <a:t>예측해야하고요</a:t>
            </a:r>
            <a:r>
              <a:rPr lang="ko-KR" altLang="en-US" sz="1200" dirty="0"/>
              <a:t> </a:t>
            </a:r>
            <a:r>
              <a:rPr lang="en-US" altLang="ko-KR" sz="1200" dirty="0"/>
              <a:t>#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오래된 고객에게는 점차 높은 할인율을 제공하는 것이 일반적이어서 오래된 고객에게는 수익률이 줄어듭니다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52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#LTV</a:t>
            </a:r>
            <a:r>
              <a:rPr lang="ko-KR" altLang="en-US" dirty="0"/>
              <a:t>의 계산식은 다음과 같습니다</a:t>
            </a:r>
            <a:r>
              <a:rPr lang="en-US" altLang="ko-KR" dirty="0"/>
              <a:t>. # </a:t>
            </a:r>
            <a:r>
              <a:rPr lang="ko-KR" altLang="en-US" dirty="0"/>
              <a:t>간단히 표현하면 </a:t>
            </a:r>
            <a:r>
              <a:rPr lang="en-US" altLang="ko-KR" dirty="0"/>
              <a:t>1</a:t>
            </a:r>
            <a:r>
              <a:rPr lang="ko-KR" altLang="en-US" dirty="0"/>
              <a:t>인당 평균수익에 유지하는 기간을 </a:t>
            </a:r>
            <a:r>
              <a:rPr lang="ko-KR" altLang="en-US" dirty="0" err="1"/>
              <a:t>곱해준것입니다</a:t>
            </a:r>
            <a:r>
              <a:rPr lang="en-US" altLang="ko-KR" dirty="0"/>
              <a:t>. #</a:t>
            </a:r>
          </a:p>
          <a:p>
            <a:r>
              <a:rPr lang="ko-KR" altLang="en-US" dirty="0"/>
              <a:t>평균수익은 </a:t>
            </a:r>
            <a:r>
              <a:rPr lang="en-US" altLang="ko-KR" dirty="0"/>
              <a:t>#</a:t>
            </a:r>
            <a:r>
              <a:rPr lang="ko-KR" altLang="en-US" dirty="0"/>
              <a:t>평균구입액에 구입횟수를 곱하고 거기에 평균수익율을 곱해 구해줍니다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고객유지기간</a:t>
            </a:r>
            <a:r>
              <a:rPr lang="en-US" altLang="ko-KR" dirty="0"/>
              <a:t>, </a:t>
            </a:r>
            <a:r>
              <a:rPr lang="ko-KR" altLang="en-US" dirty="0"/>
              <a:t>즉 고객이 그 서비스를 얼마간 이용할 것인가는 </a:t>
            </a:r>
            <a:r>
              <a:rPr lang="en-US" altLang="ko-KR" dirty="0"/>
              <a:t># </a:t>
            </a:r>
            <a:r>
              <a:rPr lang="ko-KR" altLang="en-US" dirty="0"/>
              <a:t>약간 복잡한 계산식입니다만</a:t>
            </a:r>
            <a:endParaRPr lang="en-US" altLang="ko-KR" dirty="0"/>
          </a:p>
          <a:p>
            <a:r>
              <a:rPr lang="ko-KR" altLang="en-US" dirty="0"/>
              <a:t>이것도 고객유지율 </a:t>
            </a:r>
            <a:r>
              <a:rPr lang="en-US" altLang="ko-KR" dirty="0"/>
              <a:t>Retention rate</a:t>
            </a:r>
            <a:r>
              <a:rPr lang="ko-KR" altLang="en-US" dirty="0"/>
              <a:t>를 이해하면 간단합니다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87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평균수익을 계산 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설명합니다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CFAD-257F-4F46-9452-69C6DB02286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69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511153-604D-4DE5-BB7C-121D96AA5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B5C87C-3AFA-4EF6-8DE3-BF1BE049C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13F159-223A-4259-9162-BF918363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388B8F-9BCA-4EC2-B824-F483B69C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78D8B6-A44F-4921-A819-00311853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9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C90EA7-CDAC-4334-AE77-F9414B4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8B007D-0EC8-4AA8-89EC-01832B84D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C8B7B9-737C-4711-833E-E57DC5B0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D2954F-AAF7-41B4-82AB-554B9AF8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8381AE-EA0D-4DD4-8FF1-926A716B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4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AAE9E6E-02B8-4E20-8EF4-95C338362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34224D-1DF3-4AF6-BBA4-B1B0D41B5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F14517-6383-4B74-904B-83272DDC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8F1E7-24CB-4757-BCAF-84CFFF02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76EA2-2ED5-4102-8AD4-B84C81C0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56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55A9D-8E77-4E9B-B5A7-16A0F5BD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6EF335-BB00-4993-951A-6AAF4AA4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6384FD-5C1B-4628-AE67-B41F747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0D9DA7-A8FA-443D-8CA7-CE9E867D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39291E-3EC2-46FB-A393-6C9D7812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95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D4EF4F-1533-400B-93EB-C45D8F15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5081FE-7757-4414-899F-E65148684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819401-EF46-4ED3-A20C-D2DF2CE5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87CBD7-EDCF-4332-959D-1453F325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7144AE-73DF-4897-84F1-FF658376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6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00825A-27AD-4DC0-9221-6747A7C2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526432-B802-4EE0-8D91-7C77A4AA5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1E6B6E-8B25-4689-8CFA-583E93152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965197-0BFE-4AE6-9E80-A739A9F3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AAE3FE-679B-4E31-8266-8243467A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FBD93C-88E9-477A-B886-562E40E9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42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284617-CD5B-4171-8BB6-BABBC1A0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A89BC3-E67E-421A-91D6-4A5635C9C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7BAC35-24BF-468F-80EE-B1D54EC8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7AEC90D-2B11-4975-B07E-BB57F258E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F2A877-D302-4E14-B530-2C3529B84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4FE9253-2F88-4994-8CB7-F356396E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68D6290-3884-4EA4-88E6-F0233CB9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4B4CB87-A548-45E2-A612-E3918D78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76CFF7-DF21-407C-BC8A-65755768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8C581B2-CF58-400E-A925-534593A0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146E73-13B0-4F00-9C40-2EFBED0A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EB9B65-DF5D-422F-9AE4-92D5145A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4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E2B570D-C54A-474B-A6AC-5725995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0A50F9D-EF23-4600-8B09-1CFED856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3E53F6-FF7B-4DA3-8151-30B35C43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1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A8FC8-39EC-4EA0-9B32-DF8A783E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8CAF5A-1FF7-4B69-8CBD-9F894B7F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D35F88-F6DD-4FE5-88B2-17563807A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922E89-A0B0-463B-B493-635CA5E6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FEA4A1-F0F6-4B60-AF0C-8DA1F42C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2AFDC6-DDD6-4975-9FA0-5427634F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63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A768EF-5E62-4133-AFB4-E2A01054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7EBDB0-918B-4903-93C6-CB3705498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5776A5-1F0D-4D60-8267-526F5B135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14C08D-B66D-4804-AB23-CBE6DFF9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ADFE92-2E44-4536-99F9-8B3001C6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E261CC-39B4-4DD5-8475-57D52997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57C47BB-F443-41D9-83A0-D7BF882F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96CCD1-8D4E-44A5-A2A2-5C4952B1F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D61B97-FDD4-4423-A425-2465BAA27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27F4-2588-4250-8267-219F67F4A8FD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9BD2EF-1B34-4B38-A26C-50E625B20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AD8A1A-1805-46A8-AF97-1A768004A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12E36-5D16-456D-94F8-835633044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53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8EB668-8027-481C-8F8C-45F4078E6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고객생애가치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0D10916-5B7F-4326-8931-84E9DF7C0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BE0C64F-6E95-4DE5-BCD7-34583B91C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2AEC9E-73F3-4511-9368-6EEF433B1BD8}"/>
              </a:ext>
            </a:extLst>
          </p:cNvPr>
          <p:cNvSpPr txBox="1"/>
          <p:nvPr/>
        </p:nvSpPr>
        <p:spPr>
          <a:xfrm>
            <a:off x="821802" y="676870"/>
            <a:ext cx="4089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>
                <a:solidFill>
                  <a:schemeClr val="bg1">
                    <a:lumMod val="9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고객생애가치</a:t>
            </a:r>
            <a:endParaRPr lang="ko-KR" altLang="en-US" sz="5400" b="1" dirty="0">
              <a:solidFill>
                <a:schemeClr val="bg1">
                  <a:lumMod val="9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CA9D79-D871-4ABE-BB9C-F54DBD9EFB1C}"/>
              </a:ext>
            </a:extLst>
          </p:cNvPr>
          <p:cNvSpPr txBox="1"/>
          <p:nvPr/>
        </p:nvSpPr>
        <p:spPr>
          <a:xfrm>
            <a:off x="9782536" y="579629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이기훈</a:t>
            </a:r>
          </a:p>
        </p:txBody>
      </p:sp>
    </p:spTree>
    <p:extLst>
      <p:ext uri="{BB962C8B-B14F-4D97-AF65-F5344CB8AC3E}">
        <p14:creationId xmlns:p14="http://schemas.microsoft.com/office/powerpoint/2010/main" val="200806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405A4-958F-479B-9C64-80646E0374F0}"/>
              </a:ext>
            </a:extLst>
          </p:cNvPr>
          <p:cNvSpPr txBox="1"/>
          <p:nvPr/>
        </p:nvSpPr>
        <p:spPr>
          <a:xfrm>
            <a:off x="2448548" y="992821"/>
            <a:ext cx="42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=</a:t>
            </a:r>
            <a:endParaRPr lang="ko-KR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D61CC-57A9-439E-A9C0-C62C08B76AFA}"/>
              </a:ext>
            </a:extLst>
          </p:cNvPr>
          <p:cNvSpPr txBox="1"/>
          <p:nvPr/>
        </p:nvSpPr>
        <p:spPr>
          <a:xfrm>
            <a:off x="6519769" y="112214"/>
            <a:ext cx="17211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만약 할인율</a:t>
            </a:r>
            <a:r>
              <a:rPr lang="en-US" altLang="ko-KR" dirty="0"/>
              <a:t>=0</a:t>
            </a:r>
            <a:endParaRPr lang="ko-KR" altLang="en-US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02ABFBB-7C09-4BE7-81FA-A9E654E7E68F}"/>
              </a:ext>
            </a:extLst>
          </p:cNvPr>
          <p:cNvSpPr/>
          <p:nvPr/>
        </p:nvSpPr>
        <p:spPr>
          <a:xfrm>
            <a:off x="628931" y="934492"/>
            <a:ext cx="1719796" cy="5232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고객유지기간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808BF7E-67C8-4944-B77A-3E331090C59A}"/>
              </a:ext>
            </a:extLst>
          </p:cNvPr>
          <p:cNvGrpSpPr/>
          <p:nvPr/>
        </p:nvGrpSpPr>
        <p:grpSpPr>
          <a:xfrm>
            <a:off x="7486401" y="625260"/>
            <a:ext cx="3808136" cy="1396714"/>
            <a:chOff x="7510834" y="531278"/>
            <a:chExt cx="3808136" cy="1396714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D9645D0F-5F53-4509-9428-46F0064E423E}"/>
                </a:ext>
              </a:extLst>
            </p:cNvPr>
            <p:cNvSpPr/>
            <p:nvPr/>
          </p:nvSpPr>
          <p:spPr>
            <a:xfrm>
              <a:off x="7510834" y="531278"/>
              <a:ext cx="3808136" cy="139671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F33976-BFFA-4CA3-8EE3-A42513E53665}"/>
                </a:ext>
              </a:extLst>
            </p:cNvPr>
            <p:cNvSpPr txBox="1"/>
            <p:nvPr/>
          </p:nvSpPr>
          <p:spPr>
            <a:xfrm>
              <a:off x="8157548" y="1303918"/>
              <a:ext cx="483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1</a:t>
              </a:r>
              <a:endParaRPr lang="ko-KR" altLang="en-US" sz="2400" dirty="0"/>
            </a:p>
          </p:txBody>
        </p:sp>
        <p:sp>
          <p:nvSpPr>
            <p:cNvPr id="32" name="빼기 기호 31">
              <a:extLst>
                <a:ext uri="{FF2B5EF4-FFF2-40B4-BE49-F238E27FC236}">
                  <a16:creationId xmlns:a16="http://schemas.microsoft.com/office/drawing/2014/main" id="{27D26D12-C4C4-4AB0-B299-AEF09AE79BB5}"/>
                </a:ext>
              </a:extLst>
            </p:cNvPr>
            <p:cNvSpPr/>
            <p:nvPr/>
          </p:nvSpPr>
          <p:spPr>
            <a:xfrm>
              <a:off x="8727827" y="1442508"/>
              <a:ext cx="335123" cy="190435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11CAD9-5C5D-496E-91BE-41EA5D186816}"/>
                </a:ext>
              </a:extLst>
            </p:cNvPr>
            <p:cNvSpPr txBox="1"/>
            <p:nvPr/>
          </p:nvSpPr>
          <p:spPr>
            <a:xfrm>
              <a:off x="8391270" y="635562"/>
              <a:ext cx="1931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고객유지비율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22C242-F82A-4B7A-80D1-CD74667D88E9}"/>
                </a:ext>
              </a:extLst>
            </p:cNvPr>
            <p:cNvSpPr txBox="1"/>
            <p:nvPr/>
          </p:nvSpPr>
          <p:spPr>
            <a:xfrm>
              <a:off x="9378253" y="1363350"/>
              <a:ext cx="1931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고객유지비율</a:t>
              </a: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9735769E-2C33-41F4-B958-D224F022A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5086" y="1169136"/>
              <a:ext cx="356741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7CFB4602-1D8D-401A-A250-2D09A0F49974}"/>
              </a:ext>
            </a:extLst>
          </p:cNvPr>
          <p:cNvGrpSpPr/>
          <p:nvPr/>
        </p:nvGrpSpPr>
        <p:grpSpPr>
          <a:xfrm>
            <a:off x="3014009" y="606638"/>
            <a:ext cx="3889416" cy="1396714"/>
            <a:chOff x="3010217" y="548936"/>
            <a:chExt cx="3889416" cy="1396714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A77B66DB-D5E7-44E6-9A12-34A25E88E158}"/>
                </a:ext>
              </a:extLst>
            </p:cNvPr>
            <p:cNvSpPr/>
            <p:nvPr/>
          </p:nvSpPr>
          <p:spPr>
            <a:xfrm>
              <a:off x="3010217" y="548936"/>
              <a:ext cx="3808136" cy="139671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4776F8-3768-4B7C-AC04-90DEF9A9AA69}"/>
                </a:ext>
              </a:extLst>
            </p:cNvPr>
            <p:cNvSpPr txBox="1"/>
            <p:nvPr/>
          </p:nvSpPr>
          <p:spPr>
            <a:xfrm>
              <a:off x="3014435" y="1348818"/>
              <a:ext cx="483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1</a:t>
              </a:r>
              <a:endParaRPr lang="ko-KR" altLang="en-US" sz="2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F2E287-41FF-4663-8158-8D91E7CF3D51}"/>
                </a:ext>
              </a:extLst>
            </p:cNvPr>
            <p:cNvSpPr txBox="1"/>
            <p:nvPr/>
          </p:nvSpPr>
          <p:spPr>
            <a:xfrm>
              <a:off x="3777043" y="1374279"/>
              <a:ext cx="1051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할인율</a:t>
              </a:r>
              <a:r>
                <a:rPr lang="en-US" altLang="ko-KR" sz="2000" dirty="0"/>
                <a:t> </a:t>
              </a:r>
              <a:endParaRPr lang="ko-KR" altLang="en-US" sz="2000" dirty="0"/>
            </a:p>
          </p:txBody>
        </p:sp>
        <p:sp>
          <p:nvSpPr>
            <p:cNvPr id="38" name="더하기 기호 37">
              <a:extLst>
                <a:ext uri="{FF2B5EF4-FFF2-40B4-BE49-F238E27FC236}">
                  <a16:creationId xmlns:a16="http://schemas.microsoft.com/office/drawing/2014/main" id="{A1F834E0-BF54-4E41-B47B-CF9772180514}"/>
                </a:ext>
              </a:extLst>
            </p:cNvPr>
            <p:cNvSpPr/>
            <p:nvPr/>
          </p:nvSpPr>
          <p:spPr>
            <a:xfrm>
              <a:off x="3413833" y="1396456"/>
              <a:ext cx="325528" cy="365223"/>
            </a:xfrm>
            <a:prstGeom prst="mathPlus">
              <a:avLst>
                <a:gd name="adj1" fmla="val 130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9" name="빼기 기호 38">
              <a:extLst>
                <a:ext uri="{FF2B5EF4-FFF2-40B4-BE49-F238E27FC236}">
                  <a16:creationId xmlns:a16="http://schemas.microsoft.com/office/drawing/2014/main" id="{E1B2ABCF-71EB-4D21-A586-EE9C9CCDE90E}"/>
                </a:ext>
              </a:extLst>
            </p:cNvPr>
            <p:cNvSpPr/>
            <p:nvPr/>
          </p:nvSpPr>
          <p:spPr>
            <a:xfrm>
              <a:off x="4706603" y="1484827"/>
              <a:ext cx="335123" cy="190435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43417D-E581-4D27-9ABB-1D5C6691EC1A}"/>
                </a:ext>
              </a:extLst>
            </p:cNvPr>
            <p:cNvSpPr txBox="1"/>
            <p:nvPr/>
          </p:nvSpPr>
          <p:spPr>
            <a:xfrm>
              <a:off x="3924722" y="711748"/>
              <a:ext cx="1931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고객유지비율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577DE2-AC38-4988-BF67-DA7031FB91BA}"/>
                </a:ext>
              </a:extLst>
            </p:cNvPr>
            <p:cNvSpPr txBox="1"/>
            <p:nvPr/>
          </p:nvSpPr>
          <p:spPr>
            <a:xfrm>
              <a:off x="4968150" y="1371802"/>
              <a:ext cx="1931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고객유지비율</a:t>
              </a: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793A2E1-57D9-4B82-B0A0-66405FE15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3612" y="1187280"/>
              <a:ext cx="35576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794FF8E-A1B1-4282-AD5B-020D72E701D5}"/>
              </a:ext>
            </a:extLst>
          </p:cNvPr>
          <p:cNvSpPr txBox="1"/>
          <p:nvPr/>
        </p:nvSpPr>
        <p:spPr>
          <a:xfrm>
            <a:off x="7000421" y="965269"/>
            <a:ext cx="35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=</a:t>
            </a:r>
            <a:endParaRPr lang="ko-KR" alt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9C0B28-1B27-4F09-82AE-4BEC607F3DEA}"/>
              </a:ext>
            </a:extLst>
          </p:cNvPr>
          <p:cNvSpPr txBox="1"/>
          <p:nvPr/>
        </p:nvSpPr>
        <p:spPr>
          <a:xfrm>
            <a:off x="628931" y="2479130"/>
            <a:ext cx="20304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만약 할인율</a:t>
            </a:r>
            <a:r>
              <a:rPr lang="en-US" altLang="ko-KR" dirty="0"/>
              <a:t>=0</a:t>
            </a:r>
            <a:endParaRPr lang="ko-KR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75BB62-4960-4B1F-9970-44061B2EBD35}"/>
              </a:ext>
            </a:extLst>
          </p:cNvPr>
          <p:cNvSpPr txBox="1"/>
          <p:nvPr/>
        </p:nvSpPr>
        <p:spPr>
          <a:xfrm>
            <a:off x="628931" y="3093781"/>
            <a:ext cx="26448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만약 고객유지비율</a:t>
            </a:r>
            <a:r>
              <a:rPr lang="en-US" altLang="ko-KR" dirty="0"/>
              <a:t>=0.8</a:t>
            </a:r>
            <a:endParaRPr lang="ko-KR" altLang="en-US" dirty="0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07A68B10-E467-48DE-A421-0F400B9F7294}"/>
              </a:ext>
            </a:extLst>
          </p:cNvPr>
          <p:cNvSpPr/>
          <p:nvPr/>
        </p:nvSpPr>
        <p:spPr>
          <a:xfrm>
            <a:off x="3450378" y="2408613"/>
            <a:ext cx="2026542" cy="5232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고객유지기간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5658F9-8D14-4DDE-BEFD-E6FD1DC2CBA7}"/>
              </a:ext>
            </a:extLst>
          </p:cNvPr>
          <p:cNvSpPr txBox="1"/>
          <p:nvPr/>
        </p:nvSpPr>
        <p:spPr>
          <a:xfrm>
            <a:off x="5763478" y="24741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년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445C2B-FDE9-4512-B334-DF738E69D2D0}"/>
              </a:ext>
            </a:extLst>
          </p:cNvPr>
          <p:cNvSpPr txBox="1"/>
          <p:nvPr/>
        </p:nvSpPr>
        <p:spPr>
          <a:xfrm>
            <a:off x="6487561" y="24863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년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4EEC7B-18F3-44C1-88B0-91A3F7BE62BE}"/>
              </a:ext>
            </a:extLst>
          </p:cNvPr>
          <p:cNvSpPr txBox="1"/>
          <p:nvPr/>
        </p:nvSpPr>
        <p:spPr>
          <a:xfrm>
            <a:off x="7218292" y="24741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년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A6389B-968E-4B6B-9AB0-7E26BF63ECCD}"/>
              </a:ext>
            </a:extLst>
          </p:cNvPr>
          <p:cNvSpPr txBox="1"/>
          <p:nvPr/>
        </p:nvSpPr>
        <p:spPr>
          <a:xfrm>
            <a:off x="8003026" y="24741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r>
              <a:rPr lang="ko-KR" altLang="en-US" dirty="0"/>
              <a:t>년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C99B94-227A-446D-B42B-D1F276B69432}"/>
              </a:ext>
            </a:extLst>
          </p:cNvPr>
          <p:cNvSpPr txBox="1"/>
          <p:nvPr/>
        </p:nvSpPr>
        <p:spPr>
          <a:xfrm>
            <a:off x="8787760" y="24863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r>
              <a:rPr lang="ko-KR" altLang="en-US" dirty="0"/>
              <a:t>년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E8666C-0446-4A17-9309-57FCC2FF05A7}"/>
              </a:ext>
            </a:extLst>
          </p:cNvPr>
          <p:cNvSpPr txBox="1"/>
          <p:nvPr/>
        </p:nvSpPr>
        <p:spPr>
          <a:xfrm>
            <a:off x="9567454" y="24741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r>
              <a:rPr lang="ko-KR" altLang="en-US" dirty="0"/>
              <a:t>년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B3111E-390E-4329-8C9D-AFC586D616D9}"/>
              </a:ext>
            </a:extLst>
          </p:cNvPr>
          <p:cNvSpPr txBox="1"/>
          <p:nvPr/>
        </p:nvSpPr>
        <p:spPr>
          <a:xfrm>
            <a:off x="10487148" y="249319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EFADC41-536F-4616-8628-E750C7786C99}"/>
              </a:ext>
            </a:extLst>
          </p:cNvPr>
          <p:cNvSpPr txBox="1"/>
          <p:nvPr/>
        </p:nvSpPr>
        <p:spPr>
          <a:xfrm>
            <a:off x="5680122" y="299709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0.8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AFFE53-E920-4A09-AE41-6B936D14129B}"/>
              </a:ext>
            </a:extLst>
          </p:cNvPr>
          <p:cNvSpPr txBox="1"/>
          <p:nvPr/>
        </p:nvSpPr>
        <p:spPr>
          <a:xfrm>
            <a:off x="6307224" y="299709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x(0.8)</a:t>
            </a:r>
            <a:r>
              <a:rPr lang="en-US" altLang="ko-KR" baseline="30000" dirty="0"/>
              <a:t>2</a:t>
            </a:r>
            <a:endParaRPr lang="ko-KR" altLang="en-US" baseline="30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DA545-6713-4BC3-AF1B-9B02D9F4F270}"/>
              </a:ext>
            </a:extLst>
          </p:cNvPr>
          <p:cNvSpPr txBox="1"/>
          <p:nvPr/>
        </p:nvSpPr>
        <p:spPr>
          <a:xfrm>
            <a:off x="7106627" y="299709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x(0.8)</a:t>
            </a:r>
            <a:r>
              <a:rPr lang="en-US" altLang="ko-KR" baseline="30000" dirty="0"/>
              <a:t>3</a:t>
            </a:r>
            <a:endParaRPr lang="ko-KR" altLang="en-US" baseline="30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D570E3-AAD8-4F19-B150-78933F711494}"/>
              </a:ext>
            </a:extLst>
          </p:cNvPr>
          <p:cNvSpPr txBox="1"/>
          <p:nvPr/>
        </p:nvSpPr>
        <p:spPr>
          <a:xfrm>
            <a:off x="7906030" y="299709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x(0.8)</a:t>
            </a:r>
            <a:r>
              <a:rPr lang="en-US" altLang="ko-KR" baseline="30000" dirty="0"/>
              <a:t>4</a:t>
            </a:r>
            <a:endParaRPr lang="ko-KR" altLang="en-US" baseline="30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13567A-E91B-4822-895B-AA381299FB85}"/>
              </a:ext>
            </a:extLst>
          </p:cNvPr>
          <p:cNvSpPr txBox="1"/>
          <p:nvPr/>
        </p:nvSpPr>
        <p:spPr>
          <a:xfrm>
            <a:off x="8705433" y="299709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x(0.8)</a:t>
            </a:r>
            <a:r>
              <a:rPr lang="en-US" altLang="ko-KR" baseline="30000" dirty="0"/>
              <a:t>5</a:t>
            </a:r>
            <a:endParaRPr lang="ko-KR" altLang="en-US" baseline="30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7BB54B-6CC8-48DF-B79B-15F2E0C048B7}"/>
              </a:ext>
            </a:extLst>
          </p:cNvPr>
          <p:cNvSpPr txBox="1"/>
          <p:nvPr/>
        </p:nvSpPr>
        <p:spPr>
          <a:xfrm>
            <a:off x="9504836" y="299709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x(0.8)</a:t>
            </a:r>
            <a:r>
              <a:rPr lang="en-US" altLang="ko-KR" baseline="30000" dirty="0"/>
              <a:t>6</a:t>
            </a:r>
            <a:endParaRPr lang="ko-KR" altLang="en-US" baseline="30000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0430716E-5879-4959-B584-39590ED1945F}"/>
              </a:ext>
            </a:extLst>
          </p:cNvPr>
          <p:cNvSpPr/>
          <p:nvPr/>
        </p:nvSpPr>
        <p:spPr>
          <a:xfrm>
            <a:off x="5605169" y="3639400"/>
            <a:ext cx="5945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=(0.8) + (0.8)</a:t>
            </a:r>
            <a:r>
              <a:rPr lang="en-US" altLang="ko-KR" baseline="30000" dirty="0"/>
              <a:t>2 </a:t>
            </a:r>
            <a:r>
              <a:rPr lang="en-US" altLang="ko-KR" dirty="0"/>
              <a:t>+ (0.8)</a:t>
            </a:r>
            <a:r>
              <a:rPr lang="en-US" altLang="ko-KR" baseline="30000" dirty="0"/>
              <a:t>3 </a:t>
            </a:r>
            <a:r>
              <a:rPr lang="en-US" altLang="ko-KR" dirty="0"/>
              <a:t>+ (0.8)</a:t>
            </a:r>
            <a:r>
              <a:rPr lang="en-US" altLang="ko-KR" baseline="30000" dirty="0"/>
              <a:t>4 </a:t>
            </a:r>
            <a:r>
              <a:rPr lang="en-US" altLang="ko-KR" dirty="0"/>
              <a:t>+ (0.8)</a:t>
            </a:r>
            <a:r>
              <a:rPr lang="en-US" altLang="ko-KR" baseline="30000" dirty="0"/>
              <a:t>5 </a:t>
            </a:r>
            <a:r>
              <a:rPr lang="en-US" altLang="ko-KR" dirty="0"/>
              <a:t>+ (0.8)</a:t>
            </a:r>
            <a:r>
              <a:rPr lang="en-US" altLang="ko-KR" baseline="30000" dirty="0"/>
              <a:t>6 </a:t>
            </a:r>
            <a:r>
              <a:rPr lang="en-US" altLang="ko-KR" dirty="0"/>
              <a:t>+ …</a:t>
            </a:r>
            <a:endParaRPr lang="ko-KR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B53437C-F93C-4572-A340-3B725ED5ACB2}"/>
                  </a:ext>
                </a:extLst>
              </p:cNvPr>
              <p:cNvSpPr txBox="1"/>
              <p:nvPr/>
            </p:nvSpPr>
            <p:spPr>
              <a:xfrm>
                <a:off x="10995999" y="3488333"/>
                <a:ext cx="100348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1−0.8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B53437C-F93C-4572-A340-3B725ED5A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999" y="3488333"/>
                <a:ext cx="1003480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그룹 69">
            <a:extLst>
              <a:ext uri="{FF2B5EF4-FFF2-40B4-BE49-F238E27FC236}">
                <a16:creationId xmlns:a16="http://schemas.microsoft.com/office/drawing/2014/main" id="{A9EB5F88-1A05-43E2-9A42-C2AD270B555E}"/>
              </a:ext>
            </a:extLst>
          </p:cNvPr>
          <p:cNvGrpSpPr/>
          <p:nvPr/>
        </p:nvGrpSpPr>
        <p:grpSpPr>
          <a:xfrm>
            <a:off x="4635204" y="4278431"/>
            <a:ext cx="3396744" cy="1014278"/>
            <a:chOff x="7510834" y="531278"/>
            <a:chExt cx="3808136" cy="1396714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96A5E2F3-E264-415D-A7F1-27A0DE100786}"/>
                </a:ext>
              </a:extLst>
            </p:cNvPr>
            <p:cNvSpPr/>
            <p:nvPr/>
          </p:nvSpPr>
          <p:spPr>
            <a:xfrm>
              <a:off x="7510834" y="531278"/>
              <a:ext cx="3808136" cy="139671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BFDF904-DEBF-4293-99E2-C4A9A45D54A5}"/>
                </a:ext>
              </a:extLst>
            </p:cNvPr>
            <p:cNvSpPr txBox="1"/>
            <p:nvPr/>
          </p:nvSpPr>
          <p:spPr>
            <a:xfrm>
              <a:off x="8157548" y="1303918"/>
              <a:ext cx="483477" cy="49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  <p:sp>
          <p:nvSpPr>
            <p:cNvPr id="73" name="빼기 기호 72">
              <a:extLst>
                <a:ext uri="{FF2B5EF4-FFF2-40B4-BE49-F238E27FC236}">
                  <a16:creationId xmlns:a16="http://schemas.microsoft.com/office/drawing/2014/main" id="{498A0EF9-C8E7-4163-9552-28DF443B1805}"/>
                </a:ext>
              </a:extLst>
            </p:cNvPr>
            <p:cNvSpPr/>
            <p:nvPr/>
          </p:nvSpPr>
          <p:spPr>
            <a:xfrm>
              <a:off x="8727827" y="1442508"/>
              <a:ext cx="335123" cy="190435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966A302-AF6F-4652-ADC7-5F9881DFBF4A}"/>
                </a:ext>
              </a:extLst>
            </p:cNvPr>
            <p:cNvSpPr txBox="1"/>
            <p:nvPr/>
          </p:nvSpPr>
          <p:spPr>
            <a:xfrm>
              <a:off x="8334825" y="635561"/>
              <a:ext cx="1931484" cy="458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고객유지비율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E599491-9E32-4EFC-A1FA-BAF11EC418F3}"/>
                </a:ext>
              </a:extLst>
            </p:cNvPr>
            <p:cNvSpPr txBox="1"/>
            <p:nvPr/>
          </p:nvSpPr>
          <p:spPr>
            <a:xfrm>
              <a:off x="9208163" y="1273419"/>
              <a:ext cx="1931484" cy="458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고객유지비율</a:t>
              </a:r>
            </a:p>
          </p:txBody>
        </p: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FF7B41D1-082F-4C25-8284-28B049AE8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5086" y="1169136"/>
              <a:ext cx="356741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D51AB3F-4AEB-4393-BEAC-49079BEADDC3}"/>
              </a:ext>
            </a:extLst>
          </p:cNvPr>
          <p:cNvSpPr txBox="1"/>
          <p:nvPr/>
        </p:nvSpPr>
        <p:spPr>
          <a:xfrm>
            <a:off x="3741291" y="4599445"/>
            <a:ext cx="42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=</a:t>
            </a:r>
            <a:endParaRPr lang="ko-KR" altLang="en-US" sz="2400" dirty="0"/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DC58830D-52CC-400A-BCA3-2361F52738DB}"/>
              </a:ext>
            </a:extLst>
          </p:cNvPr>
          <p:cNvGrpSpPr/>
          <p:nvPr/>
        </p:nvGrpSpPr>
        <p:grpSpPr>
          <a:xfrm>
            <a:off x="8446225" y="4278511"/>
            <a:ext cx="3512539" cy="1014198"/>
            <a:chOff x="3010217" y="548936"/>
            <a:chExt cx="3808136" cy="1396714"/>
          </a:xfrm>
        </p:grpSpPr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7500D952-1CBD-4F95-8E8F-8953971400E0}"/>
                </a:ext>
              </a:extLst>
            </p:cNvPr>
            <p:cNvSpPr/>
            <p:nvPr/>
          </p:nvSpPr>
          <p:spPr>
            <a:xfrm>
              <a:off x="3010217" y="548936"/>
              <a:ext cx="3808136" cy="139671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750D7F7-475C-40D8-8C37-A7558BDF579D}"/>
                </a:ext>
              </a:extLst>
            </p:cNvPr>
            <p:cNvSpPr txBox="1"/>
            <p:nvPr/>
          </p:nvSpPr>
          <p:spPr>
            <a:xfrm>
              <a:off x="3014435" y="1348818"/>
              <a:ext cx="483477" cy="49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/>
                <a:t>1</a:t>
              </a:r>
              <a:endParaRPr lang="ko-KR" altLang="en-US" sz="20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4CB812F-5815-447B-BB9D-5A48F07BB343}"/>
                </a:ext>
              </a:extLst>
            </p:cNvPr>
            <p:cNvSpPr txBox="1"/>
            <p:nvPr/>
          </p:nvSpPr>
          <p:spPr>
            <a:xfrm>
              <a:off x="5635007" y="1320104"/>
              <a:ext cx="1051034" cy="458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할인율</a:t>
              </a:r>
              <a:r>
                <a:rPr lang="en-US" altLang="ko-KR" dirty="0"/>
                <a:t>) </a:t>
              </a:r>
              <a:endParaRPr lang="ko-KR" altLang="en-US" dirty="0"/>
            </a:p>
          </p:txBody>
        </p:sp>
        <p:sp>
          <p:nvSpPr>
            <p:cNvPr id="83" name="빼기 기호 82">
              <a:extLst>
                <a:ext uri="{FF2B5EF4-FFF2-40B4-BE49-F238E27FC236}">
                  <a16:creationId xmlns:a16="http://schemas.microsoft.com/office/drawing/2014/main" id="{77BA542F-BAD4-4F6A-9548-19637CC28C8F}"/>
                </a:ext>
              </a:extLst>
            </p:cNvPr>
            <p:cNvSpPr/>
            <p:nvPr/>
          </p:nvSpPr>
          <p:spPr>
            <a:xfrm>
              <a:off x="3390074" y="1492608"/>
              <a:ext cx="335123" cy="19043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22EB98B-AEA1-4688-9E6C-EBB2B4D9C761}"/>
                </a:ext>
              </a:extLst>
            </p:cNvPr>
            <p:cNvSpPr txBox="1"/>
            <p:nvPr/>
          </p:nvSpPr>
          <p:spPr>
            <a:xfrm>
              <a:off x="3924722" y="711748"/>
              <a:ext cx="1931484" cy="458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고객유지비율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3A982D0-38A8-4E6C-99FB-F42A9AA9F4F0}"/>
                </a:ext>
              </a:extLst>
            </p:cNvPr>
            <p:cNvSpPr txBox="1"/>
            <p:nvPr/>
          </p:nvSpPr>
          <p:spPr>
            <a:xfrm>
              <a:off x="3744727" y="1349222"/>
              <a:ext cx="1931484" cy="458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</a:t>
              </a:r>
              <a:r>
                <a:rPr lang="ko-KR" altLang="en-US" dirty="0"/>
                <a:t>고객유지비율</a:t>
              </a:r>
            </a:p>
          </p:txBody>
        </p: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9BCC3206-E8A4-4A01-A1C7-B49351300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3612" y="1187280"/>
              <a:ext cx="35576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빼기 기호 86">
              <a:extLst>
                <a:ext uri="{FF2B5EF4-FFF2-40B4-BE49-F238E27FC236}">
                  <a16:creationId xmlns:a16="http://schemas.microsoft.com/office/drawing/2014/main" id="{0C661273-0433-4257-95BF-6B13A523F880}"/>
                </a:ext>
              </a:extLst>
            </p:cNvPr>
            <p:cNvSpPr/>
            <p:nvPr/>
          </p:nvSpPr>
          <p:spPr>
            <a:xfrm>
              <a:off x="5407244" y="1483177"/>
              <a:ext cx="335123" cy="19043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06F9583-4451-43AD-8994-F08C5B46A2E2}"/>
              </a:ext>
            </a:extLst>
          </p:cNvPr>
          <p:cNvSpPr txBox="1"/>
          <p:nvPr/>
        </p:nvSpPr>
        <p:spPr>
          <a:xfrm>
            <a:off x="8058610" y="4569652"/>
            <a:ext cx="42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=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03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01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4" grpId="0" animBg="1"/>
      <p:bldP spid="45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405A4-958F-479B-9C64-80646E0374F0}"/>
              </a:ext>
            </a:extLst>
          </p:cNvPr>
          <p:cNvSpPr txBox="1"/>
          <p:nvPr/>
        </p:nvSpPr>
        <p:spPr>
          <a:xfrm>
            <a:off x="2448548" y="992821"/>
            <a:ext cx="42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=</a:t>
            </a:r>
            <a:endParaRPr lang="ko-KR" altLang="en-US" sz="24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02ABFBB-7C09-4BE7-81FA-A9E654E7E68F}"/>
              </a:ext>
            </a:extLst>
          </p:cNvPr>
          <p:cNvSpPr/>
          <p:nvPr/>
        </p:nvSpPr>
        <p:spPr>
          <a:xfrm>
            <a:off x="628931" y="934492"/>
            <a:ext cx="1719796" cy="5232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고객유지기간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7CFB4602-1D8D-401A-A250-2D09A0F49974}"/>
              </a:ext>
            </a:extLst>
          </p:cNvPr>
          <p:cNvGrpSpPr/>
          <p:nvPr/>
        </p:nvGrpSpPr>
        <p:grpSpPr>
          <a:xfrm>
            <a:off x="3014008" y="606638"/>
            <a:ext cx="3889417" cy="1222162"/>
            <a:chOff x="3010217" y="548936"/>
            <a:chExt cx="3808136" cy="139671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A77B66DB-D5E7-44E6-9A12-34A25E88E158}"/>
                </a:ext>
              </a:extLst>
            </p:cNvPr>
            <p:cNvSpPr/>
            <p:nvPr/>
          </p:nvSpPr>
          <p:spPr>
            <a:xfrm>
              <a:off x="3010217" y="548936"/>
              <a:ext cx="3808136" cy="13967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4776F8-3768-4B7C-AC04-90DEF9A9AA69}"/>
                </a:ext>
              </a:extLst>
            </p:cNvPr>
            <p:cNvSpPr txBox="1"/>
            <p:nvPr/>
          </p:nvSpPr>
          <p:spPr>
            <a:xfrm>
              <a:off x="3014435" y="1348818"/>
              <a:ext cx="48347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/>
                <a:t>1</a:t>
              </a:r>
              <a:endParaRPr lang="ko-KR" altLang="en-US" sz="28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F2E287-41FF-4663-8158-8D91E7CF3D51}"/>
                </a:ext>
              </a:extLst>
            </p:cNvPr>
            <p:cNvSpPr txBox="1"/>
            <p:nvPr/>
          </p:nvSpPr>
          <p:spPr>
            <a:xfrm>
              <a:off x="3777043" y="1340412"/>
              <a:ext cx="105103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할인율</a:t>
              </a:r>
              <a:r>
                <a:rPr lang="en-US" altLang="ko-KR" sz="2000" dirty="0"/>
                <a:t> </a:t>
              </a:r>
              <a:endParaRPr lang="ko-KR" altLang="en-US" sz="2000" dirty="0"/>
            </a:p>
          </p:txBody>
        </p:sp>
        <p:sp>
          <p:nvSpPr>
            <p:cNvPr id="38" name="더하기 기호 37">
              <a:extLst>
                <a:ext uri="{FF2B5EF4-FFF2-40B4-BE49-F238E27FC236}">
                  <a16:creationId xmlns:a16="http://schemas.microsoft.com/office/drawing/2014/main" id="{A1F834E0-BF54-4E41-B47B-CF9772180514}"/>
                </a:ext>
              </a:extLst>
            </p:cNvPr>
            <p:cNvSpPr/>
            <p:nvPr/>
          </p:nvSpPr>
          <p:spPr>
            <a:xfrm>
              <a:off x="3413833" y="1396456"/>
              <a:ext cx="325528" cy="365223"/>
            </a:xfrm>
            <a:prstGeom prst="mathPlus">
              <a:avLst>
                <a:gd name="adj1" fmla="val 13026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빼기 기호 38">
              <a:extLst>
                <a:ext uri="{FF2B5EF4-FFF2-40B4-BE49-F238E27FC236}">
                  <a16:creationId xmlns:a16="http://schemas.microsoft.com/office/drawing/2014/main" id="{E1B2ABCF-71EB-4D21-A586-EE9C9CCDE90E}"/>
                </a:ext>
              </a:extLst>
            </p:cNvPr>
            <p:cNvSpPr/>
            <p:nvPr/>
          </p:nvSpPr>
          <p:spPr>
            <a:xfrm>
              <a:off x="4706603" y="1518694"/>
              <a:ext cx="335123" cy="190435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43417D-E581-4D27-9ABB-1D5C6691EC1A}"/>
                </a:ext>
              </a:extLst>
            </p:cNvPr>
            <p:cNvSpPr txBox="1"/>
            <p:nvPr/>
          </p:nvSpPr>
          <p:spPr>
            <a:xfrm>
              <a:off x="3924722" y="711748"/>
              <a:ext cx="1931483" cy="4572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고객유지비율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577DE2-AC38-4988-BF67-DA7031FB91BA}"/>
                </a:ext>
              </a:extLst>
            </p:cNvPr>
            <p:cNvSpPr txBox="1"/>
            <p:nvPr/>
          </p:nvSpPr>
          <p:spPr>
            <a:xfrm>
              <a:off x="4968150" y="1349224"/>
              <a:ext cx="1753140" cy="4572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고객유지비율</a:t>
              </a: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793A2E1-57D9-4B82-B0A0-66405FE15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3612" y="1187280"/>
              <a:ext cx="3557678" cy="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29C0B28-1B27-4F09-82AE-4BEC607F3DEA}"/>
              </a:ext>
            </a:extLst>
          </p:cNvPr>
          <p:cNvSpPr txBox="1"/>
          <p:nvPr/>
        </p:nvSpPr>
        <p:spPr>
          <a:xfrm>
            <a:off x="1055435" y="2050148"/>
            <a:ext cx="9228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계산예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6C8140-9801-4B3F-9ADD-C37F1AC717F6}"/>
              </a:ext>
            </a:extLst>
          </p:cNvPr>
          <p:cNvSpPr txBox="1"/>
          <p:nvPr/>
        </p:nvSpPr>
        <p:spPr>
          <a:xfrm>
            <a:off x="578595" y="2668595"/>
            <a:ext cx="229154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현재회원수</a:t>
            </a:r>
            <a:r>
              <a:rPr lang="ko-KR" altLang="en-US" dirty="0"/>
              <a:t> </a:t>
            </a:r>
            <a:r>
              <a:rPr lang="en-US" altLang="ko-KR" dirty="0"/>
              <a:t>= 1</a:t>
            </a:r>
            <a:r>
              <a:rPr lang="ko-KR" altLang="en-US" dirty="0"/>
              <a:t>만명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27CFFC-3E96-4605-ABDF-6F93C1B1AFDE}"/>
              </a:ext>
            </a:extLst>
          </p:cNvPr>
          <p:cNvSpPr txBox="1"/>
          <p:nvPr/>
        </p:nvSpPr>
        <p:spPr>
          <a:xfrm>
            <a:off x="2940418" y="266859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 err="1"/>
              <a:t>년차</a:t>
            </a:r>
            <a:r>
              <a:rPr lang="en-US" altLang="ko-KR" dirty="0"/>
              <a:t>=4000</a:t>
            </a:r>
            <a:r>
              <a:rPr lang="ko-KR" altLang="en-US" dirty="0"/>
              <a:t>명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C5083B-72AC-4AB3-9781-84E66F8026E5}"/>
              </a:ext>
            </a:extLst>
          </p:cNvPr>
          <p:cNvSpPr txBox="1"/>
          <p:nvPr/>
        </p:nvSpPr>
        <p:spPr>
          <a:xfrm>
            <a:off x="4992583" y="266859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 err="1"/>
              <a:t>년차</a:t>
            </a:r>
            <a:r>
              <a:rPr lang="en-US" altLang="ko-KR" dirty="0"/>
              <a:t>=3000</a:t>
            </a:r>
            <a:r>
              <a:rPr lang="ko-KR" altLang="en-US" dirty="0"/>
              <a:t>명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0E954E-07E4-4D23-AD8C-99AB51580C8A}"/>
              </a:ext>
            </a:extLst>
          </p:cNvPr>
          <p:cNvSpPr txBox="1"/>
          <p:nvPr/>
        </p:nvSpPr>
        <p:spPr>
          <a:xfrm>
            <a:off x="7044748" y="266859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 err="1"/>
              <a:t>년차</a:t>
            </a:r>
            <a:r>
              <a:rPr lang="en-US" altLang="ko-KR" dirty="0"/>
              <a:t>=2200</a:t>
            </a:r>
            <a:r>
              <a:rPr lang="ko-KR" altLang="en-US" dirty="0"/>
              <a:t>명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93CB44D-61E9-430A-9B8F-F407A8145B04}"/>
              </a:ext>
            </a:extLst>
          </p:cNvPr>
          <p:cNvSpPr txBox="1"/>
          <p:nvPr/>
        </p:nvSpPr>
        <p:spPr>
          <a:xfrm>
            <a:off x="9015438" y="2668595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r>
              <a:rPr lang="ko-KR" altLang="en-US" dirty="0" err="1"/>
              <a:t>년차</a:t>
            </a:r>
            <a:r>
              <a:rPr lang="en-US" altLang="ko-KR" dirty="0"/>
              <a:t>=800</a:t>
            </a:r>
            <a:r>
              <a:rPr lang="ko-KR" altLang="en-US" dirty="0"/>
              <a:t>명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B382E08-43D1-4E3B-84EE-BD098D6660AB}"/>
              </a:ext>
            </a:extLst>
          </p:cNvPr>
          <p:cNvSpPr txBox="1"/>
          <p:nvPr/>
        </p:nvSpPr>
        <p:spPr>
          <a:xfrm>
            <a:off x="662798" y="3244828"/>
            <a:ext cx="123463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신규회원수</a:t>
            </a:r>
            <a:endParaRPr lang="ko-KR" alt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DC10AC3-E047-44E1-96BF-B8365E5A4BBC}"/>
              </a:ext>
            </a:extLst>
          </p:cNvPr>
          <p:cNvSpPr txBox="1"/>
          <p:nvPr/>
        </p:nvSpPr>
        <p:spPr>
          <a:xfrm>
            <a:off x="3010950" y="3244828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올해</a:t>
            </a:r>
            <a:r>
              <a:rPr lang="en-US" altLang="ko-KR" dirty="0"/>
              <a:t>=4000</a:t>
            </a:r>
            <a:r>
              <a:rPr lang="ko-KR" altLang="en-US" dirty="0"/>
              <a:t>명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DE37386-E231-4F49-BBD4-AA91DB6386C2}"/>
              </a:ext>
            </a:extLst>
          </p:cNvPr>
          <p:cNvSpPr txBox="1"/>
          <p:nvPr/>
        </p:nvSpPr>
        <p:spPr>
          <a:xfrm>
            <a:off x="5063115" y="3227283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작년</a:t>
            </a:r>
            <a:r>
              <a:rPr lang="en-US" altLang="ko-KR" dirty="0"/>
              <a:t>=4000</a:t>
            </a:r>
            <a:r>
              <a:rPr lang="ko-KR" altLang="en-US" dirty="0"/>
              <a:t>명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8534CF6-82CF-46EC-AEF7-D51D1BD7A65E}"/>
              </a:ext>
            </a:extLst>
          </p:cNvPr>
          <p:cNvSpPr txBox="1"/>
          <p:nvPr/>
        </p:nvSpPr>
        <p:spPr>
          <a:xfrm>
            <a:off x="7115280" y="3209738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 err="1"/>
              <a:t>년전</a:t>
            </a:r>
            <a:r>
              <a:rPr lang="en-US" altLang="ko-KR" dirty="0"/>
              <a:t>=4000</a:t>
            </a:r>
            <a:r>
              <a:rPr lang="ko-KR" altLang="en-US" dirty="0"/>
              <a:t>명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DC46806-C5AE-4035-8931-953BF1563D63}"/>
              </a:ext>
            </a:extLst>
          </p:cNvPr>
          <p:cNvSpPr txBox="1"/>
          <p:nvPr/>
        </p:nvSpPr>
        <p:spPr>
          <a:xfrm>
            <a:off x="9015438" y="3209738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 err="1"/>
              <a:t>년전</a:t>
            </a:r>
            <a:r>
              <a:rPr lang="en-US" altLang="ko-KR" dirty="0"/>
              <a:t>=2000</a:t>
            </a:r>
            <a:r>
              <a:rPr lang="ko-KR" altLang="en-US" dirty="0"/>
              <a:t>명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8BAC4F-5237-4644-B74F-D310D8DD8FD0}"/>
              </a:ext>
            </a:extLst>
          </p:cNvPr>
          <p:cNvSpPr txBox="1"/>
          <p:nvPr/>
        </p:nvSpPr>
        <p:spPr>
          <a:xfrm>
            <a:off x="3010950" y="4453354"/>
            <a:ext cx="144462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/>
              <a:t>고객유지비율</a:t>
            </a:r>
            <a:endParaRPr lang="ko-KR" alt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EB849D-43C1-46EF-8EF3-7AB05C9C610F}"/>
              </a:ext>
            </a:extLst>
          </p:cNvPr>
          <p:cNvSpPr txBox="1"/>
          <p:nvPr/>
        </p:nvSpPr>
        <p:spPr>
          <a:xfrm>
            <a:off x="4748576" y="2127481"/>
            <a:ext cx="229617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작년회원수</a:t>
            </a:r>
            <a:r>
              <a:rPr lang="ko-KR" altLang="en-US" dirty="0"/>
              <a:t> </a:t>
            </a:r>
            <a:r>
              <a:rPr lang="en-US" altLang="ko-KR" dirty="0"/>
              <a:t>= 8</a:t>
            </a:r>
            <a:r>
              <a:rPr lang="ko-KR" altLang="en-US" dirty="0"/>
              <a:t>천명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215109-4202-4F1C-A5A4-E7900212BCA6}"/>
              </a:ext>
            </a:extLst>
          </p:cNvPr>
          <p:cNvSpPr txBox="1"/>
          <p:nvPr/>
        </p:nvSpPr>
        <p:spPr>
          <a:xfrm>
            <a:off x="4519948" y="4407187"/>
            <a:ext cx="42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=</a:t>
            </a:r>
            <a:endParaRPr lang="ko-KR" altLang="en-US" sz="2400" dirty="0"/>
          </a:p>
        </p:txBody>
      </p: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1710055B-E034-4E7E-AB6F-FB5DDD2F946F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5268395" y="4652342"/>
            <a:ext cx="4512638" cy="31844"/>
          </a:xfrm>
          <a:prstGeom prst="line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A1DFB51-08D5-4649-9DF8-6092F8EE0C60}"/>
              </a:ext>
            </a:extLst>
          </p:cNvPr>
          <p:cNvSpPr txBox="1"/>
          <p:nvPr/>
        </p:nvSpPr>
        <p:spPr>
          <a:xfrm>
            <a:off x="6289438" y="4780385"/>
            <a:ext cx="231849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작년회원수</a:t>
            </a:r>
            <a:r>
              <a:rPr lang="ko-KR" altLang="en-US" dirty="0"/>
              <a:t> </a:t>
            </a:r>
            <a:r>
              <a:rPr lang="en-US" altLang="ko-KR" dirty="0"/>
              <a:t>= 8</a:t>
            </a:r>
            <a:r>
              <a:rPr lang="ko-KR" altLang="en-US" dirty="0"/>
              <a:t>천명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285E82A-EDBA-45AF-A699-74C7DD061649}"/>
              </a:ext>
            </a:extLst>
          </p:cNvPr>
          <p:cNvSpPr txBox="1"/>
          <p:nvPr/>
        </p:nvSpPr>
        <p:spPr>
          <a:xfrm>
            <a:off x="5026727" y="4179728"/>
            <a:ext cx="231849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현재회원수</a:t>
            </a:r>
            <a:r>
              <a:rPr lang="ko-KR" altLang="en-US" dirty="0"/>
              <a:t> </a:t>
            </a:r>
            <a:r>
              <a:rPr lang="en-US" altLang="ko-KR" dirty="0"/>
              <a:t>= 1</a:t>
            </a:r>
            <a:r>
              <a:rPr lang="ko-KR" altLang="en-US" dirty="0"/>
              <a:t>만명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D2649F-05AF-4255-BD67-79879B72CBDF}"/>
              </a:ext>
            </a:extLst>
          </p:cNvPr>
          <p:cNvSpPr txBox="1"/>
          <p:nvPr/>
        </p:nvSpPr>
        <p:spPr>
          <a:xfrm>
            <a:off x="7598044" y="4201944"/>
            <a:ext cx="224791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신규회원수</a:t>
            </a:r>
            <a:r>
              <a:rPr lang="ko-KR" altLang="en-US" dirty="0"/>
              <a:t> </a:t>
            </a:r>
            <a:r>
              <a:rPr lang="en-US" altLang="ko-KR" dirty="0"/>
              <a:t>= 4</a:t>
            </a:r>
            <a:r>
              <a:rPr lang="ko-KR" altLang="en-US" dirty="0"/>
              <a:t>천명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798DD4-8D90-48A1-AE86-DD46A9B2AD76}"/>
              </a:ext>
            </a:extLst>
          </p:cNvPr>
          <p:cNvSpPr txBox="1"/>
          <p:nvPr/>
        </p:nvSpPr>
        <p:spPr>
          <a:xfrm>
            <a:off x="7237885" y="4133561"/>
            <a:ext cx="42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</a:t>
            </a:r>
            <a:endParaRPr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2383C-E7D7-48D7-AC08-F870EF612FB5}"/>
              </a:ext>
            </a:extLst>
          </p:cNvPr>
          <p:cNvSpPr txBox="1"/>
          <p:nvPr/>
        </p:nvSpPr>
        <p:spPr>
          <a:xfrm>
            <a:off x="9781033" y="449952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= 6/8 = 75%</a:t>
            </a:r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89B1AD9-E96B-45CE-AEAA-CF74C65B6067}"/>
              </a:ext>
            </a:extLst>
          </p:cNvPr>
          <p:cNvSpPr/>
          <p:nvPr/>
        </p:nvSpPr>
        <p:spPr>
          <a:xfrm>
            <a:off x="3885311" y="515091"/>
            <a:ext cx="1790559" cy="755374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723076D3-4C62-4539-8025-6DF481AF1537}"/>
              </a:ext>
            </a:extLst>
          </p:cNvPr>
          <p:cNvSpPr/>
          <p:nvPr/>
        </p:nvSpPr>
        <p:spPr>
          <a:xfrm>
            <a:off x="4909412" y="1118645"/>
            <a:ext cx="1790559" cy="755374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2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3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2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3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8" grpId="0" animBg="1"/>
      <p:bldP spid="66" grpId="0"/>
      <p:bldP spid="67" grpId="0"/>
      <p:bldP spid="82" grpId="0"/>
      <p:bldP spid="89" grpId="0"/>
      <p:bldP spid="90" grpId="0" animBg="1"/>
      <p:bldP spid="91" grpId="0"/>
      <p:bldP spid="92" grpId="0"/>
      <p:bldP spid="93" grpId="0"/>
      <p:bldP spid="94" grpId="0"/>
      <p:bldP spid="95" grpId="0" animBg="1"/>
      <p:bldP spid="96" grpId="0" animBg="1"/>
      <p:bldP spid="97" grpId="0"/>
      <p:bldP spid="99" grpId="0" animBg="1"/>
      <p:bldP spid="100" grpId="0" animBg="1"/>
      <p:bldP spid="101" grpId="0" animBg="1"/>
      <p:bldP spid="102" grpId="0"/>
      <p:bldP spid="2" grpId="0"/>
      <p:bldP spid="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3AE7BC8-73B6-45DB-A229-F64D309B74E8}"/>
              </a:ext>
            </a:extLst>
          </p:cNvPr>
          <p:cNvSpPr txBox="1"/>
          <p:nvPr/>
        </p:nvSpPr>
        <p:spPr>
          <a:xfrm>
            <a:off x="360911" y="36194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Example:</a:t>
            </a:r>
            <a:endParaRPr lang="ko-KR" altLang="en-US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B73FF55-2E4D-4E4C-9613-EA41AC4208F2}"/>
              </a:ext>
            </a:extLst>
          </p:cNvPr>
          <p:cNvCxnSpPr/>
          <p:nvPr/>
        </p:nvCxnSpPr>
        <p:spPr>
          <a:xfrm>
            <a:off x="322357" y="361940"/>
            <a:ext cx="0" cy="369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1FBEF01-F059-404A-B73D-714183CAAE5A}"/>
              </a:ext>
            </a:extLst>
          </p:cNvPr>
          <p:cNvCxnSpPr/>
          <p:nvPr/>
        </p:nvCxnSpPr>
        <p:spPr>
          <a:xfrm>
            <a:off x="1502651" y="361940"/>
            <a:ext cx="0" cy="369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E22F7700-2A05-4EBC-BDC7-3F1A19783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12438"/>
              </p:ext>
            </p:extLst>
          </p:nvPr>
        </p:nvGraphicFramePr>
        <p:xfrm>
          <a:off x="1804227" y="361940"/>
          <a:ext cx="10026862" cy="4587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22204">
                  <a:extLst>
                    <a:ext uri="{9D8B030D-6E8A-4147-A177-3AD203B41FA5}">
                      <a16:colId xmlns:a16="http://schemas.microsoft.com/office/drawing/2014/main" val="588877619"/>
                    </a:ext>
                  </a:extLst>
                </a:gridCol>
                <a:gridCol w="1647184">
                  <a:extLst>
                    <a:ext uri="{9D8B030D-6E8A-4147-A177-3AD203B41FA5}">
                      <a16:colId xmlns:a16="http://schemas.microsoft.com/office/drawing/2014/main" val="1738577378"/>
                    </a:ext>
                  </a:extLst>
                </a:gridCol>
                <a:gridCol w="3446344">
                  <a:extLst>
                    <a:ext uri="{9D8B030D-6E8A-4147-A177-3AD203B41FA5}">
                      <a16:colId xmlns:a16="http://schemas.microsoft.com/office/drawing/2014/main" val="1321395501"/>
                    </a:ext>
                  </a:extLst>
                </a:gridCol>
                <a:gridCol w="3111130">
                  <a:extLst>
                    <a:ext uri="{9D8B030D-6E8A-4147-A177-3AD203B41FA5}">
                      <a16:colId xmlns:a16="http://schemas.microsoft.com/office/drawing/2014/main" val="1302196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평균구매액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10</a:t>
                      </a:r>
                      <a:r>
                        <a:rPr lang="ko-KR" altLang="en-US" b="0" dirty="0"/>
                        <a:t>만원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err="1"/>
                        <a:t>총매출</a:t>
                      </a:r>
                      <a:r>
                        <a:rPr lang="en-US" altLang="ko-KR" b="0" dirty="0"/>
                        <a:t>/</a:t>
                      </a:r>
                      <a:r>
                        <a:rPr lang="ko-KR" altLang="en-US" b="0" dirty="0"/>
                        <a:t>구매횟수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1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마진율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33%</a:t>
                      </a:r>
                      <a:endParaRPr lang="ko-KR" altLang="en-US" b="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1-</a:t>
                      </a:r>
                      <a:r>
                        <a:rPr lang="ko-KR" altLang="en-US" b="0" dirty="0"/>
                        <a:t>총비용</a:t>
                      </a:r>
                      <a:r>
                        <a:rPr lang="en-US" altLang="ko-KR" b="0" dirty="0"/>
                        <a:t>/</a:t>
                      </a:r>
                      <a:r>
                        <a:rPr lang="ko-KR" altLang="en-US" b="0" dirty="0" err="1"/>
                        <a:t>총매출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1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연평균 구매횟수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3</a:t>
                      </a:r>
                      <a:r>
                        <a:rPr lang="ko-KR" altLang="en-US" b="0" dirty="0"/>
                        <a:t>회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구매횟수</a:t>
                      </a:r>
                      <a:r>
                        <a:rPr lang="en-US" altLang="ko-KR" b="0" dirty="0"/>
                        <a:t>/</a:t>
                      </a:r>
                      <a:r>
                        <a:rPr lang="ko-KR" altLang="en-US" b="0" dirty="0"/>
                        <a:t>구매자수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1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연평균수익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ko-KR" altLang="en-US" b="1" dirty="0">
                          <a:solidFill>
                            <a:schemeClr val="bg1"/>
                          </a:solidFill>
                        </a:rPr>
                        <a:t>만원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=10</a:t>
                      </a:r>
                      <a:r>
                        <a:rPr lang="ko-KR" altLang="en-US" b="0" dirty="0"/>
                        <a:t>만원</a:t>
                      </a:r>
                      <a:r>
                        <a:rPr lang="en-US" altLang="ko-KR" b="0" dirty="0"/>
                        <a:t>*33%*</a:t>
                      </a:r>
                      <a:r>
                        <a:rPr lang="ko-KR" altLang="en-US" b="0" dirty="0"/>
                        <a:t>구매횟수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380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고객유지율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75%</a:t>
                      </a:r>
                      <a:endParaRPr lang="ko-KR" altLang="en-US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err="1"/>
                        <a:t>이탈율</a:t>
                      </a:r>
                      <a:r>
                        <a:rPr lang="en-US" altLang="ko-KR" b="0" dirty="0"/>
                        <a:t>=25%</a:t>
                      </a:r>
                    </a:p>
                    <a:p>
                      <a:pPr latinLnBrk="1"/>
                      <a:r>
                        <a:rPr lang="ko-KR" altLang="en-US" b="0" dirty="0" err="1"/>
                        <a:t>작년고객수</a:t>
                      </a:r>
                      <a:r>
                        <a:rPr lang="ko-KR" altLang="en-US" b="0" dirty="0"/>
                        <a:t> </a:t>
                      </a:r>
                      <a:r>
                        <a:rPr lang="en-US" altLang="ko-KR" b="0" dirty="0"/>
                        <a:t>8000</a:t>
                      </a:r>
                      <a:r>
                        <a:rPr lang="ko-KR" altLang="en-US" b="0" dirty="0"/>
                        <a:t>명</a:t>
                      </a:r>
                      <a:endParaRPr lang="en-US" altLang="ko-KR" b="0" dirty="0"/>
                    </a:p>
                    <a:p>
                      <a:pPr latinLnBrk="1"/>
                      <a:r>
                        <a:rPr lang="ko-KR" altLang="en-US" b="0" dirty="0"/>
                        <a:t>현재고객수 </a:t>
                      </a:r>
                      <a:r>
                        <a:rPr lang="en-US" altLang="ko-KR" b="0" dirty="0"/>
                        <a:t>10000</a:t>
                      </a:r>
                      <a:r>
                        <a:rPr lang="ko-KR" altLang="en-US" b="0" dirty="0"/>
                        <a:t>명</a:t>
                      </a:r>
                      <a:endParaRPr lang="en-US" altLang="ko-KR" b="0" dirty="0"/>
                    </a:p>
                    <a:p>
                      <a:pPr latinLnBrk="1"/>
                      <a:r>
                        <a:rPr lang="ko-KR" altLang="en-US" b="0" dirty="0" err="1"/>
                        <a:t>신규고객수</a:t>
                      </a:r>
                      <a:r>
                        <a:rPr lang="ko-KR" altLang="en-US" b="0" dirty="0"/>
                        <a:t> </a:t>
                      </a:r>
                      <a:r>
                        <a:rPr lang="en-US" altLang="ko-KR" b="0" dirty="0"/>
                        <a:t>4000</a:t>
                      </a:r>
                      <a:r>
                        <a:rPr lang="ko-KR" altLang="en-US" b="0" dirty="0"/>
                        <a:t>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(</a:t>
                      </a:r>
                      <a:r>
                        <a:rPr lang="ko-KR" altLang="en-US" b="0" dirty="0"/>
                        <a:t>현재고객수</a:t>
                      </a:r>
                      <a:r>
                        <a:rPr lang="en-US" altLang="ko-KR" b="0" dirty="0"/>
                        <a:t>-</a:t>
                      </a:r>
                      <a:r>
                        <a:rPr lang="ko-KR" altLang="en-US" b="0" dirty="0" err="1"/>
                        <a:t>신규고객수</a:t>
                      </a:r>
                      <a:r>
                        <a:rPr lang="en-US" altLang="ko-KR" b="0" dirty="0"/>
                        <a:t>)</a:t>
                      </a:r>
                    </a:p>
                    <a:p>
                      <a:pPr latinLnBrk="1"/>
                      <a:r>
                        <a:rPr lang="en-US" altLang="ko-KR" b="0" dirty="0"/>
                        <a:t>/</a:t>
                      </a:r>
                      <a:r>
                        <a:rPr lang="ko-KR" altLang="en-US" b="0" dirty="0" err="1"/>
                        <a:t>작년고객수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48632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평균유지기간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3</a:t>
                      </a:r>
                      <a:r>
                        <a:rPr lang="ko-KR" altLang="en-US" b="0" dirty="0"/>
                        <a:t>년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=0.75+0.75^2+…</a:t>
                      </a:r>
                    </a:p>
                    <a:p>
                      <a:pPr latinLnBrk="1"/>
                      <a:r>
                        <a:rPr lang="en-US" altLang="ko-KR" b="0" dirty="0"/>
                        <a:t>=0.75/(1-0.75)=3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891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할인율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5%</a:t>
                      </a:r>
                      <a:endParaRPr lang="ko-KR" altLang="en-US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17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할인율추가</a:t>
                      </a:r>
                      <a:endParaRPr lang="en-US" altLang="ko-KR" b="0" dirty="0"/>
                    </a:p>
                    <a:p>
                      <a:pPr latinLnBrk="1"/>
                      <a:r>
                        <a:rPr lang="ko-KR" altLang="en-US" b="0" dirty="0"/>
                        <a:t>평균유지기간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bg1"/>
                          </a:solidFill>
                        </a:rPr>
                        <a:t>2.5</a:t>
                      </a:r>
                      <a:r>
                        <a:rPr lang="ko-KR" altLang="en-US" b="1" dirty="0">
                          <a:solidFill>
                            <a:schemeClr val="bg1"/>
                          </a:solidFill>
                        </a:rPr>
                        <a:t>년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=0.75+(0.75-0.05)^2+…</a:t>
                      </a:r>
                    </a:p>
                    <a:p>
                      <a:pPr latinLnBrk="1"/>
                      <a:r>
                        <a:rPr lang="en-US" altLang="ko-KR" b="0" dirty="0"/>
                        <a:t>=0.75/(1-0.7)=2.5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고객유지율</a:t>
                      </a:r>
                      <a:r>
                        <a:rPr lang="en-US" altLang="ko-KR" b="0" dirty="0"/>
                        <a:t>/(1+</a:t>
                      </a:r>
                      <a:r>
                        <a:rPr lang="ko-KR" altLang="en-US" b="0" dirty="0" err="1"/>
                        <a:t>할인률</a:t>
                      </a:r>
                      <a:r>
                        <a:rPr lang="en-US" altLang="ko-KR" b="0" dirty="0"/>
                        <a:t>-</a:t>
                      </a:r>
                      <a:r>
                        <a:rPr lang="ko-KR" altLang="en-US" b="0" dirty="0" err="1"/>
                        <a:t>유지율</a:t>
                      </a:r>
                      <a:r>
                        <a:rPr lang="en-US" altLang="ko-KR" b="0" dirty="0"/>
                        <a:t>)</a:t>
                      </a:r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656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16D251-E49E-438A-8AFB-A71D25BA97B8}"/>
              </a:ext>
            </a:extLst>
          </p:cNvPr>
          <p:cNvSpPr txBox="1"/>
          <p:nvPr/>
        </p:nvSpPr>
        <p:spPr>
          <a:xfrm>
            <a:off x="5298379" y="5134108"/>
            <a:ext cx="4139131" cy="40011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그러므로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고객생애가치는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</a:t>
            </a:r>
          </a:p>
        </p:txBody>
      </p:sp>
    </p:spTree>
    <p:extLst>
      <p:ext uri="{BB962C8B-B14F-4D97-AF65-F5344CB8AC3E}">
        <p14:creationId xmlns:p14="http://schemas.microsoft.com/office/powerpoint/2010/main" val="279419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무한등비급수의 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4251" y="1696330"/>
                <a:ext cx="633532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ko-KR" sz="3200" dirty="0"/>
                  <a:t>  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51" y="1696330"/>
                <a:ext cx="633532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9450" y="2493573"/>
                <a:ext cx="6335327" cy="498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𝑟𝑆</m:t>
                    </m:r>
                    <m:r>
                      <a:rPr lang="en-US" altLang="ko-KR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ko-KR" sz="3200" dirty="0"/>
                  <a:t>  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50" y="2493573"/>
                <a:ext cx="6335327" cy="498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연결선 6"/>
          <p:cNvCxnSpPr/>
          <p:nvPr/>
        </p:nvCxnSpPr>
        <p:spPr>
          <a:xfrm>
            <a:off x="1918017" y="3358442"/>
            <a:ext cx="72812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뺄셈 기호 7"/>
          <p:cNvSpPr/>
          <p:nvPr/>
        </p:nvSpPr>
        <p:spPr>
          <a:xfrm>
            <a:off x="1379580" y="2616490"/>
            <a:ext cx="357352" cy="25224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8256" y="3657600"/>
                <a:ext cx="2522485" cy="498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sz="3200" dirty="0"/>
                  <a:t>  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256" y="3657600"/>
                <a:ext cx="2522485" cy="498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연결선 10"/>
          <p:cNvCxnSpPr/>
          <p:nvPr/>
        </p:nvCxnSpPr>
        <p:spPr>
          <a:xfrm flipH="1">
            <a:off x="3271442" y="2493573"/>
            <a:ext cx="493987" cy="498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4387947" y="2458914"/>
            <a:ext cx="493987" cy="498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5371867" y="2459006"/>
            <a:ext cx="493987" cy="498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6416444" y="2458914"/>
            <a:ext cx="493987" cy="498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1867" y="4230902"/>
                <a:ext cx="2522485" cy="930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ko-KR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867" y="4230902"/>
                <a:ext cx="2522485" cy="930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08878" y="1690688"/>
                <a:ext cx="746234" cy="49808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sz="3200" dirty="0"/>
                  <a:t> 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878" y="1690688"/>
                <a:ext cx="746234" cy="4980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B757604-37E3-4787-B194-7DE199E2DB32}"/>
              </a:ext>
            </a:extLst>
          </p:cNvPr>
          <p:cNvCxnSpPr/>
          <p:nvPr/>
        </p:nvCxnSpPr>
        <p:spPr>
          <a:xfrm flipH="1">
            <a:off x="4146087" y="1708017"/>
            <a:ext cx="493987" cy="498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DD0A8E5-28F7-45D2-82F1-31F3C5600FE8}"/>
              </a:ext>
            </a:extLst>
          </p:cNvPr>
          <p:cNvCxnSpPr/>
          <p:nvPr/>
        </p:nvCxnSpPr>
        <p:spPr>
          <a:xfrm flipH="1">
            <a:off x="5280119" y="1734283"/>
            <a:ext cx="493987" cy="498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B0C85417-3FB5-43CF-8FF6-8200FB15CA1A}"/>
              </a:ext>
            </a:extLst>
          </p:cNvPr>
          <p:cNvCxnSpPr/>
          <p:nvPr/>
        </p:nvCxnSpPr>
        <p:spPr>
          <a:xfrm flipH="1">
            <a:off x="6414151" y="1760549"/>
            <a:ext cx="493987" cy="498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E1CE631-42EB-49F3-A7A3-1EDDEC6C6363}"/>
              </a:ext>
            </a:extLst>
          </p:cNvPr>
          <p:cNvCxnSpPr/>
          <p:nvPr/>
        </p:nvCxnSpPr>
        <p:spPr>
          <a:xfrm flipH="1">
            <a:off x="7548183" y="1786815"/>
            <a:ext cx="493987" cy="498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B699A95-3FF0-499A-90E0-E7DFF56B5CE0}"/>
              </a:ext>
            </a:extLst>
          </p:cNvPr>
          <p:cNvSpPr/>
          <p:nvPr/>
        </p:nvSpPr>
        <p:spPr>
          <a:xfrm>
            <a:off x="3778583" y="5172577"/>
            <a:ext cx="6732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/>
              <a:t>신규고객을 유치하는데 드는 비용은 얼마까지</a:t>
            </a:r>
            <a:r>
              <a:rPr lang="en-US" altLang="ko-KR" sz="2400" dirty="0"/>
              <a:t>?</a:t>
            </a:r>
          </a:p>
        </p:txBody>
      </p:sp>
      <p:pic>
        <p:nvPicPr>
          <p:cNvPr id="1026" name="Picture 2" descr="스타트업 회원가입 이미지 검색결과">
            <a:extLst>
              <a:ext uri="{FF2B5EF4-FFF2-40B4-BE49-F238E27FC236}">
                <a16:creationId xmlns:a16="http://schemas.microsoft.com/office/drawing/2014/main" id="{16101A0B-BF37-4539-8651-9CB664CD0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6" y="186966"/>
            <a:ext cx="6732095" cy="48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이번엔 '카카오 보험'… 상장 앞두고 종합금융플랫폼 속도 | 서울신문">
            <a:extLst>
              <a:ext uri="{FF2B5EF4-FFF2-40B4-BE49-F238E27FC236}">
                <a16:creationId xmlns:a16="http://schemas.microsoft.com/office/drawing/2014/main" id="{A332CDED-9AA4-45A3-8ECF-6D4E2516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62" y="54935"/>
            <a:ext cx="6237958" cy="49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D0745D-69EB-4167-9423-4A6AD376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490" y="4845269"/>
            <a:ext cx="4445876" cy="672662"/>
          </a:xfrm>
        </p:spPr>
        <p:txBody>
          <a:bodyPr>
            <a:normAutofit fontScale="90000"/>
          </a:bodyPr>
          <a:lstStyle/>
          <a:p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B1F7F15-DA0C-4524-8D24-CD41FF48B542}"/>
              </a:ext>
            </a:extLst>
          </p:cNvPr>
          <p:cNvSpPr/>
          <p:nvPr/>
        </p:nvSpPr>
        <p:spPr>
          <a:xfrm>
            <a:off x="1369585" y="1045640"/>
            <a:ext cx="3703899" cy="2118167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고객생애가치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b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LTV (Customer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ife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ime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V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alue)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DF93961-D183-4CE3-804A-29B6F1546D6F}"/>
              </a:ext>
            </a:extLst>
          </p:cNvPr>
          <p:cNvSpPr/>
          <p:nvPr/>
        </p:nvSpPr>
        <p:spPr>
          <a:xfrm>
            <a:off x="5501357" y="1689224"/>
            <a:ext cx="4777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/>
              <a:t>고객이</a:t>
            </a:r>
            <a:r>
              <a:rPr lang="en-US" altLang="ko-KR" sz="2400" dirty="0"/>
              <a:t> </a:t>
            </a:r>
            <a:r>
              <a:rPr lang="ko-KR" altLang="en-US" sz="2400" dirty="0"/>
              <a:t>우리 서비스를 이용하는 동안 </a:t>
            </a:r>
            <a:endParaRPr lang="en-US" altLang="ko-KR" sz="2400" dirty="0"/>
          </a:p>
          <a:p>
            <a:r>
              <a:rPr lang="ko-KR" altLang="en-US" sz="2400" dirty="0"/>
              <a:t>가져다 주는 이익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B962141-04D1-427C-A6B1-B2FF39741B99}"/>
              </a:ext>
            </a:extLst>
          </p:cNvPr>
          <p:cNvSpPr/>
          <p:nvPr/>
        </p:nvSpPr>
        <p:spPr>
          <a:xfrm>
            <a:off x="7567630" y="3648027"/>
            <a:ext cx="3703899" cy="2118167"/>
          </a:xfrm>
          <a:prstGeom prst="roundRect">
            <a:avLst/>
          </a:prstGeom>
          <a:solidFill>
            <a:srgbClr val="FF993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고객획득비용 </a:t>
            </a:r>
            <a:b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CAC 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(Customer Acquisition Cost)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B699A95-3FF0-499A-90E0-E7DFF56B5CE0}"/>
              </a:ext>
            </a:extLst>
          </p:cNvPr>
          <p:cNvSpPr/>
          <p:nvPr/>
        </p:nvSpPr>
        <p:spPr>
          <a:xfrm>
            <a:off x="2194246" y="4707111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/>
              <a:t>신규고객을 유치하는데 드는 비용</a:t>
            </a:r>
            <a:endParaRPr lang="en-US" altLang="ko-KR" sz="2400" dirty="0"/>
          </a:p>
        </p:txBody>
      </p:sp>
      <p:sp>
        <p:nvSpPr>
          <p:cNvPr id="3" name="L 도형 2">
            <a:extLst>
              <a:ext uri="{FF2B5EF4-FFF2-40B4-BE49-F238E27FC236}">
                <a16:creationId xmlns:a16="http://schemas.microsoft.com/office/drawing/2014/main" id="{F8F3C352-49F4-4280-A08A-D888A69C41B7}"/>
              </a:ext>
            </a:extLst>
          </p:cNvPr>
          <p:cNvSpPr/>
          <p:nvPr/>
        </p:nvSpPr>
        <p:spPr>
          <a:xfrm rot="15342859">
            <a:off x="5478955" y="2854463"/>
            <a:ext cx="1344009" cy="1334813"/>
          </a:xfrm>
          <a:prstGeom prst="corner">
            <a:avLst>
              <a:gd name="adj1" fmla="val 24016"/>
              <a:gd name="adj2" fmla="val 24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2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4292B8-B0F2-483D-8C29-5F4FEBCD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771"/>
            <a:ext cx="9819290" cy="962483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Customer</a:t>
            </a:r>
            <a:r>
              <a:rPr lang="ko-KR" altLang="en-US" sz="4000" dirty="0"/>
              <a:t> </a:t>
            </a:r>
            <a:r>
              <a:rPr lang="en-US" altLang="ko-KR" sz="4000" dirty="0"/>
              <a:t>Lifetime Value(</a:t>
            </a:r>
            <a:r>
              <a:rPr lang="ko-KR" altLang="en-US" sz="4000" dirty="0" err="1"/>
              <a:t>고객생애가치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B55D77-9FC4-40B3-A1D6-D5ABA790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278" y="1239743"/>
            <a:ext cx="10292644" cy="56117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= </a:t>
            </a:r>
            <a:r>
              <a:rPr lang="ko-KR" altLang="en-US" dirty="0"/>
              <a:t>소비자로부터 생애기간동안 벌어들일 수 있는 기대 수입</a:t>
            </a:r>
          </a:p>
        </p:txBody>
      </p:sp>
      <p:pic>
        <p:nvPicPr>
          <p:cNvPr id="2050" name="Picture 2" descr="life time value에 대한 이미지 검색결과">
            <a:extLst>
              <a:ext uri="{FF2B5EF4-FFF2-40B4-BE49-F238E27FC236}">
                <a16:creationId xmlns:a16="http://schemas.microsoft.com/office/drawing/2014/main" id="{A66F1273-306D-4C28-AA34-14D4ADEDB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" b="13234"/>
          <a:stretch/>
        </p:blipFill>
        <p:spPr bwMode="auto">
          <a:xfrm>
            <a:off x="2006835" y="1822171"/>
            <a:ext cx="8218312" cy="265161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CA25A4-8050-4148-9CA0-25EC7135E9C2}"/>
              </a:ext>
            </a:extLst>
          </p:cNvPr>
          <p:cNvSpPr txBox="1"/>
          <p:nvPr/>
        </p:nvSpPr>
        <p:spPr>
          <a:xfrm>
            <a:off x="2006835" y="4602594"/>
            <a:ext cx="41895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무료사용을 통해 고객을 확보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50$</a:t>
            </a:r>
            <a:r>
              <a:rPr lang="ko-KR" altLang="en-US" sz="2000" dirty="0"/>
              <a:t> 제품을 </a:t>
            </a:r>
            <a:r>
              <a:rPr lang="en-US" altLang="ko-KR" sz="2000" dirty="0"/>
              <a:t>3</a:t>
            </a:r>
            <a:r>
              <a:rPr lang="ko-KR" altLang="en-US" sz="2000" dirty="0"/>
              <a:t>번 구입하고 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그 후 고객 이탈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740C3C39-DF22-4724-A16E-E695BE0C06D1}"/>
              </a:ext>
            </a:extLst>
          </p:cNvPr>
          <p:cNvSpPr/>
          <p:nvPr/>
        </p:nvSpPr>
        <p:spPr>
          <a:xfrm>
            <a:off x="6426744" y="4980531"/>
            <a:ext cx="402672" cy="360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48D65-BD0C-430E-AD82-EA3D519735E1}"/>
              </a:ext>
            </a:extLst>
          </p:cNvPr>
          <p:cNvSpPr txBox="1"/>
          <p:nvPr/>
        </p:nvSpPr>
        <p:spPr>
          <a:xfrm>
            <a:off x="7059729" y="4879592"/>
            <a:ext cx="3165418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150$</a:t>
            </a:r>
            <a:r>
              <a:rPr lang="ko-KR" altLang="en-US" sz="2400" dirty="0"/>
              <a:t>의 생애가치</a:t>
            </a:r>
            <a:r>
              <a:rPr lang="en-US" altLang="ko-KR" sz="2400" dirty="0"/>
              <a:t>(LTV)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D7A0C7C-CCED-4E4B-B338-A9CAE392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532" y="281044"/>
            <a:ext cx="7194040" cy="578069"/>
          </a:xfrm>
        </p:spPr>
        <p:txBody>
          <a:bodyPr>
            <a:normAutofit/>
          </a:bodyPr>
          <a:lstStyle/>
          <a:p>
            <a:r>
              <a:rPr lang="en-US" altLang="ko-KR" dirty="0"/>
              <a:t>D </a:t>
            </a:r>
            <a:r>
              <a:rPr lang="ko-KR" altLang="en-US" dirty="0"/>
              <a:t>커피브랜드의 앱 가입자 무료커피 제공</a:t>
            </a:r>
          </a:p>
        </p:txBody>
      </p:sp>
      <p:pic>
        <p:nvPicPr>
          <p:cNvPr id="1026" name="Picture 2" descr="(사진제공=달콤커피)">
            <a:extLst>
              <a:ext uri="{FF2B5EF4-FFF2-40B4-BE49-F238E27FC236}">
                <a16:creationId xmlns:a16="http://schemas.microsoft.com/office/drawing/2014/main" id="{2839EF64-2114-432D-AADA-4A7BCCF4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6" y="281044"/>
            <a:ext cx="3338194" cy="47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695B4-89CD-46B5-AFA4-68B5CBF0A36B}"/>
              </a:ext>
            </a:extLst>
          </p:cNvPr>
          <p:cNvSpPr txBox="1"/>
          <p:nvPr/>
        </p:nvSpPr>
        <p:spPr>
          <a:xfrm>
            <a:off x="6118637" y="931502"/>
            <a:ext cx="2010487" cy="1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광고비 </a:t>
            </a:r>
            <a:r>
              <a:rPr lang="en-US" altLang="ko-KR" dirty="0"/>
              <a:t>3,000</a:t>
            </a:r>
            <a:r>
              <a:rPr lang="ko-KR" altLang="en-US" dirty="0"/>
              <a:t>만원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할인액 </a:t>
            </a:r>
            <a:r>
              <a:rPr lang="en-US" altLang="ko-KR" dirty="0"/>
              <a:t>4,000</a:t>
            </a:r>
            <a:r>
              <a:rPr lang="ko-KR" altLang="en-US" dirty="0"/>
              <a:t>원</a:t>
            </a:r>
            <a:r>
              <a:rPr lang="en-US" altLang="ko-KR" dirty="0"/>
              <a:t>/</a:t>
            </a:r>
            <a:r>
              <a:rPr lang="ko-KR" altLang="en-US" dirty="0"/>
              <a:t>인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이용자 </a:t>
            </a:r>
            <a:r>
              <a:rPr lang="en-US" altLang="ko-KR" dirty="0"/>
              <a:t>30,000</a:t>
            </a:r>
            <a:r>
              <a:rPr lang="ko-KR" altLang="en-US" dirty="0"/>
              <a:t>명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/>
              <a:t>새고객</a:t>
            </a:r>
            <a:r>
              <a:rPr lang="ko-KR" altLang="en-US" dirty="0"/>
              <a:t> </a:t>
            </a:r>
            <a:r>
              <a:rPr lang="en-US" altLang="ko-KR" dirty="0"/>
              <a:t>15,000</a:t>
            </a:r>
            <a:r>
              <a:rPr lang="ko-KR" altLang="en-US" dirty="0"/>
              <a:t>명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E7EE1-74F2-48AC-8EA6-14ED25CA353E}"/>
              </a:ext>
            </a:extLst>
          </p:cNvPr>
          <p:cNvSpPr txBox="1"/>
          <p:nvPr/>
        </p:nvSpPr>
        <p:spPr>
          <a:xfrm>
            <a:off x="8593821" y="925349"/>
            <a:ext cx="3140603" cy="1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비용 </a:t>
            </a:r>
            <a:r>
              <a:rPr lang="en-US" altLang="ko-KR" dirty="0"/>
              <a:t>3,000</a:t>
            </a:r>
            <a:r>
              <a:rPr lang="ko-KR" altLang="en-US" dirty="0"/>
              <a:t>만원 </a:t>
            </a:r>
            <a:r>
              <a:rPr lang="en-US" altLang="ko-KR" dirty="0"/>
              <a:t>+ 12,000</a:t>
            </a:r>
            <a:r>
              <a:rPr lang="ko-KR" altLang="en-US" dirty="0"/>
              <a:t>만원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=1</a:t>
            </a:r>
            <a:r>
              <a:rPr lang="ko-KR" altLang="en-US" dirty="0"/>
              <a:t>억</a:t>
            </a:r>
            <a:r>
              <a:rPr lang="en-US" altLang="ko-KR" dirty="0"/>
              <a:t>5</a:t>
            </a:r>
            <a:r>
              <a:rPr lang="ko-KR" altLang="en-US" dirty="0"/>
              <a:t>천만원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÷ </a:t>
            </a:r>
            <a:r>
              <a:rPr lang="ko-KR" altLang="en-US" dirty="0"/>
              <a:t>신규가입자 </a:t>
            </a:r>
            <a:r>
              <a:rPr lang="en-US" altLang="ko-KR" dirty="0"/>
              <a:t>15,000</a:t>
            </a:r>
            <a:r>
              <a:rPr lang="ko-KR" altLang="en-US" dirty="0"/>
              <a:t>명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= 10,000</a:t>
            </a:r>
            <a:r>
              <a:rPr lang="ko-KR" altLang="en-US" dirty="0"/>
              <a:t>원</a:t>
            </a: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6582E4FE-16C2-4D06-B256-BAE183E33FD7}"/>
              </a:ext>
            </a:extLst>
          </p:cNvPr>
          <p:cNvSpPr/>
          <p:nvPr/>
        </p:nvSpPr>
        <p:spPr>
          <a:xfrm>
            <a:off x="8178662" y="1539307"/>
            <a:ext cx="346842" cy="46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26764F2-E32B-4333-8EDF-5109485AE23A}"/>
              </a:ext>
            </a:extLst>
          </p:cNvPr>
          <p:cNvSpPr/>
          <p:nvPr/>
        </p:nvSpPr>
        <p:spPr>
          <a:xfrm>
            <a:off x="4489532" y="1066341"/>
            <a:ext cx="1460938" cy="146093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비용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F9DE870-6829-4C99-9439-F67F489BA2F9}"/>
              </a:ext>
            </a:extLst>
          </p:cNvPr>
          <p:cNvSpPr/>
          <p:nvPr/>
        </p:nvSpPr>
        <p:spPr>
          <a:xfrm>
            <a:off x="1128889" y="1574987"/>
            <a:ext cx="501089" cy="278204"/>
          </a:xfrm>
          <a:prstGeom prst="rect">
            <a:avLst/>
          </a:prstGeom>
          <a:solidFill>
            <a:srgbClr val="D03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 animBg="1"/>
      <p:bldP spid="8" grpId="0" uiExpand="1" build="p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D7A0C7C-CCED-4E4B-B338-A9CAE392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785" y="301684"/>
            <a:ext cx="7334297" cy="578544"/>
          </a:xfrm>
        </p:spPr>
        <p:txBody>
          <a:bodyPr>
            <a:normAutofit/>
          </a:bodyPr>
          <a:lstStyle/>
          <a:p>
            <a:r>
              <a:rPr lang="en-US" altLang="ko-KR" dirty="0"/>
              <a:t>D </a:t>
            </a:r>
            <a:r>
              <a:rPr lang="ko-KR" altLang="en-US" dirty="0"/>
              <a:t>커피브랜드의 앱 가입자 무료커피 제공</a:t>
            </a:r>
          </a:p>
        </p:txBody>
      </p:sp>
      <p:pic>
        <p:nvPicPr>
          <p:cNvPr id="1026" name="Picture 2" descr="(사진제공=달콤커피)">
            <a:extLst>
              <a:ext uri="{FF2B5EF4-FFF2-40B4-BE49-F238E27FC236}">
                <a16:creationId xmlns:a16="http://schemas.microsoft.com/office/drawing/2014/main" id="{2839EF64-2114-432D-AADA-4A7BCCF4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6" y="281044"/>
            <a:ext cx="3338194" cy="47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695B4-89CD-46B5-AFA4-68B5CBF0A36B}"/>
              </a:ext>
            </a:extLst>
          </p:cNvPr>
          <p:cNvSpPr txBox="1"/>
          <p:nvPr/>
        </p:nvSpPr>
        <p:spPr>
          <a:xfrm>
            <a:off x="6097909" y="933545"/>
            <a:ext cx="2010487" cy="1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광고비 </a:t>
            </a:r>
            <a:r>
              <a:rPr lang="en-US" altLang="ko-KR" dirty="0"/>
              <a:t>3,000</a:t>
            </a:r>
            <a:r>
              <a:rPr lang="ko-KR" altLang="en-US" dirty="0"/>
              <a:t>만원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할인액 </a:t>
            </a:r>
            <a:r>
              <a:rPr lang="en-US" altLang="ko-KR" dirty="0"/>
              <a:t>4,000</a:t>
            </a:r>
            <a:r>
              <a:rPr lang="ko-KR" altLang="en-US" dirty="0"/>
              <a:t>원</a:t>
            </a:r>
            <a:r>
              <a:rPr lang="en-US" altLang="ko-KR" dirty="0"/>
              <a:t>/</a:t>
            </a:r>
            <a:r>
              <a:rPr lang="ko-KR" altLang="en-US" dirty="0"/>
              <a:t>인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이용자 </a:t>
            </a:r>
            <a:r>
              <a:rPr lang="en-US" altLang="ko-KR" dirty="0"/>
              <a:t>30,000</a:t>
            </a:r>
            <a:r>
              <a:rPr lang="ko-KR" altLang="en-US" dirty="0"/>
              <a:t>명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/>
              <a:t>새고객</a:t>
            </a:r>
            <a:r>
              <a:rPr lang="ko-KR" altLang="en-US" dirty="0"/>
              <a:t> </a:t>
            </a:r>
            <a:r>
              <a:rPr lang="en-US" altLang="ko-KR" dirty="0"/>
              <a:t>15,000</a:t>
            </a:r>
            <a:r>
              <a:rPr lang="ko-KR" altLang="en-US" dirty="0"/>
              <a:t>명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E7EE1-74F2-48AC-8EA6-14ED25CA353E}"/>
              </a:ext>
            </a:extLst>
          </p:cNvPr>
          <p:cNvSpPr txBox="1"/>
          <p:nvPr/>
        </p:nvSpPr>
        <p:spPr>
          <a:xfrm>
            <a:off x="8573093" y="927392"/>
            <a:ext cx="3140603" cy="1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비용 </a:t>
            </a:r>
            <a:r>
              <a:rPr lang="en-US" altLang="ko-KR" dirty="0"/>
              <a:t>3,000</a:t>
            </a:r>
            <a:r>
              <a:rPr lang="ko-KR" altLang="en-US" dirty="0"/>
              <a:t>만원 </a:t>
            </a:r>
            <a:r>
              <a:rPr lang="en-US" altLang="ko-KR" dirty="0"/>
              <a:t>+ 12,000</a:t>
            </a:r>
            <a:r>
              <a:rPr lang="ko-KR" altLang="en-US" dirty="0"/>
              <a:t>만원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=1</a:t>
            </a:r>
            <a:r>
              <a:rPr lang="ko-KR" altLang="en-US" dirty="0"/>
              <a:t>억</a:t>
            </a:r>
            <a:r>
              <a:rPr lang="en-US" altLang="ko-KR" dirty="0"/>
              <a:t>5</a:t>
            </a:r>
            <a:r>
              <a:rPr lang="ko-KR" altLang="en-US" dirty="0"/>
              <a:t>천만원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÷ </a:t>
            </a:r>
            <a:r>
              <a:rPr lang="ko-KR" altLang="en-US" dirty="0"/>
              <a:t>신규가입자 </a:t>
            </a:r>
            <a:r>
              <a:rPr lang="en-US" altLang="ko-KR" dirty="0"/>
              <a:t>15,000</a:t>
            </a:r>
            <a:r>
              <a:rPr lang="ko-KR" altLang="en-US" dirty="0"/>
              <a:t>명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= 10,000</a:t>
            </a:r>
            <a:r>
              <a:rPr lang="ko-KR" altLang="en-US" dirty="0"/>
              <a:t>원</a:t>
            </a: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6582E4FE-16C2-4D06-B256-BAE183E33FD7}"/>
              </a:ext>
            </a:extLst>
          </p:cNvPr>
          <p:cNvSpPr/>
          <p:nvPr/>
        </p:nvSpPr>
        <p:spPr>
          <a:xfrm>
            <a:off x="8157934" y="1541350"/>
            <a:ext cx="346842" cy="46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CAE65-D004-406C-95F5-2CE704F52BD1}"/>
              </a:ext>
            </a:extLst>
          </p:cNvPr>
          <p:cNvSpPr txBox="1"/>
          <p:nvPr/>
        </p:nvSpPr>
        <p:spPr>
          <a:xfrm>
            <a:off x="6196433" y="2914889"/>
            <a:ext cx="1701107" cy="1298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월 </a:t>
            </a:r>
            <a:r>
              <a:rPr lang="ko-KR" altLang="en-US" dirty="0" err="1"/>
              <a:t>이탈율</a:t>
            </a:r>
            <a:r>
              <a:rPr lang="ko-KR" altLang="en-US" dirty="0"/>
              <a:t> </a:t>
            </a:r>
            <a:r>
              <a:rPr lang="en-US" altLang="ko-KR" dirty="0"/>
              <a:t>30%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월 이용회수 </a:t>
            </a:r>
            <a:r>
              <a:rPr lang="en-US" altLang="ko-KR" dirty="0"/>
              <a:t>4</a:t>
            </a:r>
            <a:r>
              <a:rPr lang="ko-KR" altLang="en-US" dirty="0"/>
              <a:t>회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이익 </a:t>
            </a:r>
            <a:r>
              <a:rPr lang="en-US" altLang="ko-KR" dirty="0"/>
              <a:t>1500</a:t>
            </a:r>
            <a:r>
              <a:rPr lang="ko-KR" altLang="en-US" dirty="0"/>
              <a:t>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85A2E-3CC7-43CA-82C0-261B6E7223A3}"/>
              </a:ext>
            </a:extLst>
          </p:cNvPr>
          <p:cNvSpPr txBox="1"/>
          <p:nvPr/>
        </p:nvSpPr>
        <p:spPr>
          <a:xfrm>
            <a:off x="8671617" y="2908736"/>
            <a:ext cx="3017173" cy="2129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1500x4=6000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11</a:t>
            </a:r>
            <a:r>
              <a:rPr lang="ko-KR" altLang="en-US" dirty="0"/>
              <a:t>월  </a:t>
            </a:r>
            <a:r>
              <a:rPr lang="en-US" altLang="ko-KR" dirty="0"/>
              <a:t>6000*0.7=4200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12</a:t>
            </a:r>
            <a:r>
              <a:rPr lang="ko-KR" altLang="en-US" dirty="0"/>
              <a:t>월  </a:t>
            </a:r>
            <a:r>
              <a:rPr lang="en-US" altLang="ko-KR" dirty="0"/>
              <a:t>6000*0.7*0.7=2,940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	…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=20,000</a:t>
            </a:r>
            <a:r>
              <a:rPr lang="ko-KR" altLang="en-US" dirty="0"/>
              <a:t>원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13BB32E5-413D-41C7-A73F-C25A9E448582}"/>
              </a:ext>
            </a:extLst>
          </p:cNvPr>
          <p:cNvSpPr/>
          <p:nvPr/>
        </p:nvSpPr>
        <p:spPr>
          <a:xfrm>
            <a:off x="8065707" y="3303471"/>
            <a:ext cx="346842" cy="46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26764F2-E32B-4333-8EDF-5109485AE23A}"/>
              </a:ext>
            </a:extLst>
          </p:cNvPr>
          <p:cNvSpPr/>
          <p:nvPr/>
        </p:nvSpPr>
        <p:spPr>
          <a:xfrm>
            <a:off x="4468804" y="1068384"/>
            <a:ext cx="1460938" cy="146093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비용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DBEE9C8-C8BF-4073-9BB1-5290FF739958}"/>
              </a:ext>
            </a:extLst>
          </p:cNvPr>
          <p:cNvSpPr/>
          <p:nvPr/>
        </p:nvSpPr>
        <p:spPr>
          <a:xfrm>
            <a:off x="4567328" y="2883532"/>
            <a:ext cx="1460938" cy="146093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이익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</a:t>
            </a:r>
          </a:p>
        </p:txBody>
      </p:sp>
      <p:sp>
        <p:nvSpPr>
          <p:cNvPr id="2" name="말풍선: 타원형 1">
            <a:extLst>
              <a:ext uri="{FF2B5EF4-FFF2-40B4-BE49-F238E27FC236}">
                <a16:creationId xmlns:a16="http://schemas.microsoft.com/office/drawing/2014/main" id="{97D0A353-CF31-48B7-932F-F209FAEFC50E}"/>
              </a:ext>
            </a:extLst>
          </p:cNvPr>
          <p:cNvSpPr/>
          <p:nvPr/>
        </p:nvSpPr>
        <p:spPr>
          <a:xfrm>
            <a:off x="1821980" y="4176668"/>
            <a:ext cx="2554014" cy="1714380"/>
          </a:xfrm>
          <a:prstGeom prst="wedgeEllipseCallout">
            <a:avLst>
              <a:gd name="adj1" fmla="val -56166"/>
              <a:gd name="adj2" fmla="val 4685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Churn rate </a:t>
            </a:r>
          </a:p>
          <a:p>
            <a:pPr algn="ctr">
              <a:lnSpc>
                <a:spcPct val="150000"/>
              </a:lnSpc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1- Retention rate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A1D9C62-5220-4F06-86F6-9A8B52AEF52F}"/>
              </a:ext>
            </a:extLst>
          </p:cNvPr>
          <p:cNvSpPr/>
          <p:nvPr/>
        </p:nvSpPr>
        <p:spPr>
          <a:xfrm>
            <a:off x="1128889" y="1574987"/>
            <a:ext cx="501089" cy="278204"/>
          </a:xfrm>
          <a:prstGeom prst="rect">
            <a:avLst/>
          </a:prstGeom>
          <a:solidFill>
            <a:srgbClr val="D03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2" grpId="0" uiExpand="1" build="p" animBg="1"/>
      <p:bldP spid="13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42D39C7-7E7A-48F0-A50B-064505B5DF5E}"/>
              </a:ext>
            </a:extLst>
          </p:cNvPr>
          <p:cNvGrpSpPr/>
          <p:nvPr/>
        </p:nvGrpSpPr>
        <p:grpSpPr>
          <a:xfrm>
            <a:off x="0" y="0"/>
            <a:ext cx="7307586" cy="4204138"/>
            <a:chOff x="0" y="1"/>
            <a:chExt cx="7307586" cy="4204138"/>
          </a:xfrm>
        </p:grpSpPr>
        <p:pic>
          <p:nvPicPr>
            <p:cNvPr id="4" name="Picture 10" descr="lifetime value 이미지 검색결과">
              <a:extLst>
                <a:ext uri="{FF2B5EF4-FFF2-40B4-BE49-F238E27FC236}">
                  <a16:creationId xmlns:a16="http://schemas.microsoft.com/office/drawing/2014/main" id="{CFE88CBD-5959-4D79-A521-6819FBA8F7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" r="3475"/>
            <a:stretch/>
          </p:blipFill>
          <p:spPr bwMode="auto">
            <a:xfrm>
              <a:off x="0" y="1"/>
              <a:ext cx="7307586" cy="420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29370D-6162-4C56-B7A7-16BD7E2C6918}"/>
                </a:ext>
              </a:extLst>
            </p:cNvPr>
            <p:cNvSpPr txBox="1"/>
            <p:nvPr/>
          </p:nvSpPr>
          <p:spPr>
            <a:xfrm>
              <a:off x="4025463" y="66973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/>
                <a:t>계산식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9823F7-E032-4C07-92FA-6CB80A997DEA}"/>
              </a:ext>
            </a:extLst>
          </p:cNvPr>
          <p:cNvSpPr txBox="1"/>
          <p:nvPr/>
        </p:nvSpPr>
        <p:spPr>
          <a:xfrm>
            <a:off x="2370667" y="2372446"/>
            <a:ext cx="1654796" cy="523220"/>
          </a:xfrm>
          <a:prstGeom prst="rect">
            <a:avLst/>
          </a:prstGeom>
          <a:solidFill>
            <a:srgbClr val="FF99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고려사항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4061105-004B-41FC-9C81-2D2BE891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756" y="2372446"/>
            <a:ext cx="7451834" cy="3499945"/>
          </a:xfrm>
          <a:solidFill>
            <a:srgbClr val="D8F0F4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/>
              <a:t>고객유지에 비용이 발생</a:t>
            </a:r>
            <a:endParaRPr lang="en-US" altLang="ko-KR" sz="2400" dirty="0"/>
          </a:p>
          <a:p>
            <a:pPr>
              <a:lnSpc>
                <a:spcPct val="100000"/>
              </a:lnSpc>
            </a:pPr>
            <a:r>
              <a:rPr lang="ko-KR" altLang="en-US" sz="2400" dirty="0"/>
              <a:t>해가 거듭될수록 구입횟수가 늘어남</a:t>
            </a:r>
            <a:endParaRPr lang="en-US" altLang="ko-KR" sz="2400" dirty="0"/>
          </a:p>
          <a:p>
            <a:pPr>
              <a:lnSpc>
                <a:spcPct val="100000"/>
              </a:lnSpc>
            </a:pPr>
            <a:r>
              <a:rPr lang="ko-KR" altLang="en-US" sz="2400" dirty="0"/>
              <a:t>해가 거듭될수록 구입액수가 증가함</a:t>
            </a:r>
            <a:endParaRPr lang="en-US" altLang="ko-KR" sz="2400" dirty="0"/>
          </a:p>
          <a:p>
            <a:pPr>
              <a:lnSpc>
                <a:spcPct val="100000"/>
              </a:lnSpc>
            </a:pPr>
            <a:r>
              <a:rPr lang="ko-KR" altLang="en-US" sz="2400" dirty="0"/>
              <a:t>매년 고객이탈이 발생</a:t>
            </a:r>
            <a:endParaRPr lang="en-US" altLang="ko-KR" sz="2400" dirty="0"/>
          </a:p>
          <a:p>
            <a:pPr>
              <a:lnSpc>
                <a:spcPct val="100000"/>
              </a:lnSpc>
            </a:pPr>
            <a:r>
              <a:rPr lang="ko-KR" altLang="en-US" sz="2400" dirty="0"/>
              <a:t>오래된 고객의 이탈율은 점차 감소 </a:t>
            </a:r>
            <a:endParaRPr lang="en-US" altLang="ko-KR" sz="2400" dirty="0"/>
          </a:p>
          <a:p>
            <a:pPr>
              <a:lnSpc>
                <a:spcPct val="100000"/>
              </a:lnSpc>
            </a:pPr>
            <a:r>
              <a:rPr lang="ko-KR" altLang="en-US" sz="2400" dirty="0"/>
              <a:t>몇 번을 구입하는지를 예측</a:t>
            </a:r>
            <a:endParaRPr lang="en-US" altLang="ko-KR" sz="2400" dirty="0"/>
          </a:p>
          <a:p>
            <a:pPr>
              <a:lnSpc>
                <a:spcPct val="100000"/>
              </a:lnSpc>
            </a:pPr>
            <a:r>
              <a:rPr lang="ko-KR" altLang="en-US" sz="2400" dirty="0"/>
              <a:t>오래된 고객에게는 점차 높은 할인율 제공</a:t>
            </a:r>
          </a:p>
        </p:txBody>
      </p:sp>
    </p:spTree>
    <p:extLst>
      <p:ext uri="{BB962C8B-B14F-4D97-AF65-F5344CB8AC3E}">
        <p14:creationId xmlns:p14="http://schemas.microsoft.com/office/powerpoint/2010/main" val="222605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AE60ED15-212F-4AAA-858E-AE12E16CB003}"/>
              </a:ext>
            </a:extLst>
          </p:cNvPr>
          <p:cNvGrpSpPr/>
          <p:nvPr/>
        </p:nvGrpSpPr>
        <p:grpSpPr>
          <a:xfrm>
            <a:off x="0" y="0"/>
            <a:ext cx="7307586" cy="4204138"/>
            <a:chOff x="0" y="1"/>
            <a:chExt cx="7307586" cy="4204138"/>
          </a:xfrm>
        </p:grpSpPr>
        <p:pic>
          <p:nvPicPr>
            <p:cNvPr id="23" name="Picture 10" descr="lifetime value 이미지 검색결과">
              <a:extLst>
                <a:ext uri="{FF2B5EF4-FFF2-40B4-BE49-F238E27FC236}">
                  <a16:creationId xmlns:a16="http://schemas.microsoft.com/office/drawing/2014/main" id="{2B2FC74B-9F44-4CC9-9D2F-6620B017F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" r="3475"/>
            <a:stretch/>
          </p:blipFill>
          <p:spPr bwMode="auto">
            <a:xfrm>
              <a:off x="0" y="1"/>
              <a:ext cx="7307586" cy="420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5C90D2-4307-4767-80A9-79EF6A1156FA}"/>
                </a:ext>
              </a:extLst>
            </p:cNvPr>
            <p:cNvSpPr txBox="1"/>
            <p:nvPr/>
          </p:nvSpPr>
          <p:spPr>
            <a:xfrm>
              <a:off x="4025463" y="66973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/>
                <a:t>계산식</a:t>
              </a:r>
            </a:p>
          </p:txBody>
        </p:sp>
      </p:grp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DBD70920-7BE2-43E7-BF79-B45EA5D17161}"/>
              </a:ext>
            </a:extLst>
          </p:cNvPr>
          <p:cNvSpPr/>
          <p:nvPr/>
        </p:nvSpPr>
        <p:spPr>
          <a:xfrm>
            <a:off x="683175" y="2923678"/>
            <a:ext cx="1273803" cy="80412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LTV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BDE628-D7A1-4479-BDC1-E0C7C5FAEA83}"/>
              </a:ext>
            </a:extLst>
          </p:cNvPr>
          <p:cNvSpPr txBox="1"/>
          <p:nvPr/>
        </p:nvSpPr>
        <p:spPr>
          <a:xfrm>
            <a:off x="3840232" y="4504176"/>
            <a:ext cx="582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=</a:t>
            </a:r>
            <a:r>
              <a:rPr lang="ko-KR" altLang="en-US" sz="2400" dirty="0"/>
              <a:t>평균구입액</a:t>
            </a:r>
            <a:r>
              <a:rPr lang="en-US" altLang="ko-KR" sz="2400" dirty="0"/>
              <a:t>x </a:t>
            </a:r>
            <a:r>
              <a:rPr lang="ko-KR" altLang="en-US" sz="2400" dirty="0"/>
              <a:t>구입횟수</a:t>
            </a:r>
            <a:r>
              <a:rPr lang="en-US" altLang="ko-KR" sz="2400" dirty="0"/>
              <a:t> x </a:t>
            </a:r>
            <a:r>
              <a:rPr lang="ko-KR" altLang="en-US" sz="2400" dirty="0"/>
              <a:t>평균수익률</a:t>
            </a:r>
          </a:p>
        </p:txBody>
      </p:sp>
      <p:sp>
        <p:nvSpPr>
          <p:cNvPr id="17" name="곱하기 기호 16">
            <a:extLst>
              <a:ext uri="{FF2B5EF4-FFF2-40B4-BE49-F238E27FC236}">
                <a16:creationId xmlns:a16="http://schemas.microsoft.com/office/drawing/2014/main" id="{1D36E88C-6DAE-488D-8746-9B4F11FCEFCD}"/>
              </a:ext>
            </a:extLst>
          </p:cNvPr>
          <p:cNvSpPr/>
          <p:nvPr/>
        </p:nvSpPr>
        <p:spPr>
          <a:xfrm>
            <a:off x="7754834" y="3178884"/>
            <a:ext cx="373915" cy="378373"/>
          </a:xfrm>
          <a:prstGeom prst="mathMultiply">
            <a:avLst>
              <a:gd name="adj1" fmla="val 12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같음 기호 20">
            <a:extLst>
              <a:ext uri="{FF2B5EF4-FFF2-40B4-BE49-F238E27FC236}">
                <a16:creationId xmlns:a16="http://schemas.microsoft.com/office/drawing/2014/main" id="{4DEC0052-07E2-4391-9A61-421566CAEB21}"/>
              </a:ext>
            </a:extLst>
          </p:cNvPr>
          <p:cNvSpPr/>
          <p:nvPr/>
        </p:nvSpPr>
        <p:spPr>
          <a:xfrm>
            <a:off x="1949475" y="3144394"/>
            <a:ext cx="483476" cy="378373"/>
          </a:xfrm>
          <a:prstGeom prst="mathEqual">
            <a:avLst>
              <a:gd name="adj1" fmla="val 12409"/>
              <a:gd name="adj2" fmla="val 22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곱하기 기호 27">
            <a:extLst>
              <a:ext uri="{FF2B5EF4-FFF2-40B4-BE49-F238E27FC236}">
                <a16:creationId xmlns:a16="http://schemas.microsoft.com/office/drawing/2014/main" id="{5BDCF1ED-6121-4737-A835-236475ADBB35}"/>
              </a:ext>
            </a:extLst>
          </p:cNvPr>
          <p:cNvSpPr/>
          <p:nvPr/>
        </p:nvSpPr>
        <p:spPr>
          <a:xfrm>
            <a:off x="3805982" y="3156155"/>
            <a:ext cx="373915" cy="378373"/>
          </a:xfrm>
          <a:prstGeom prst="mathMultiply">
            <a:avLst>
              <a:gd name="adj1" fmla="val 12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같음 기호 30">
            <a:extLst>
              <a:ext uri="{FF2B5EF4-FFF2-40B4-BE49-F238E27FC236}">
                <a16:creationId xmlns:a16="http://schemas.microsoft.com/office/drawing/2014/main" id="{323D05A3-4635-4E6C-8F05-F3B2A9E1B54A}"/>
              </a:ext>
            </a:extLst>
          </p:cNvPr>
          <p:cNvSpPr/>
          <p:nvPr/>
        </p:nvSpPr>
        <p:spPr>
          <a:xfrm>
            <a:off x="5959381" y="3146961"/>
            <a:ext cx="483476" cy="378373"/>
          </a:xfrm>
          <a:prstGeom prst="mathEqual">
            <a:avLst>
              <a:gd name="adj1" fmla="val 12409"/>
              <a:gd name="adj2" fmla="val 22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4504296-2173-41C8-B8F8-158643CEF284}"/>
              </a:ext>
            </a:extLst>
          </p:cNvPr>
          <p:cNvSpPr/>
          <p:nvPr/>
        </p:nvSpPr>
        <p:spPr>
          <a:xfrm>
            <a:off x="0" y="1576559"/>
            <a:ext cx="12191999" cy="52322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계산식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F0FAC04E-AB97-4EEA-A35D-5F0D927F152C}"/>
              </a:ext>
            </a:extLst>
          </p:cNvPr>
          <p:cNvSpPr/>
          <p:nvPr/>
        </p:nvSpPr>
        <p:spPr>
          <a:xfrm>
            <a:off x="2539374" y="3093830"/>
            <a:ext cx="1273803" cy="5232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평균수익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F862556C-C3D5-4FE8-AA04-3268E0DDB1CE}"/>
              </a:ext>
            </a:extLst>
          </p:cNvPr>
          <p:cNvSpPr/>
          <p:nvPr/>
        </p:nvSpPr>
        <p:spPr>
          <a:xfrm>
            <a:off x="2539374" y="4490967"/>
            <a:ext cx="1273803" cy="5232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평균수익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C090F19-2256-4138-8985-DBF031DF7419}"/>
              </a:ext>
            </a:extLst>
          </p:cNvPr>
          <p:cNvSpPr/>
          <p:nvPr/>
        </p:nvSpPr>
        <p:spPr>
          <a:xfrm>
            <a:off x="4239586" y="3093830"/>
            <a:ext cx="1719796" cy="52322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고객유지기간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D80F893C-C284-4ED5-B868-7827651557C0}"/>
              </a:ext>
            </a:extLst>
          </p:cNvPr>
          <p:cNvSpPr/>
          <p:nvPr/>
        </p:nvSpPr>
        <p:spPr>
          <a:xfrm>
            <a:off x="6498614" y="3117586"/>
            <a:ext cx="1273803" cy="5232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평균수익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CDFEEAE-4E1A-4EAA-A129-28382FB983EA}"/>
              </a:ext>
            </a:extLst>
          </p:cNvPr>
          <p:cNvGrpSpPr/>
          <p:nvPr/>
        </p:nvGrpSpPr>
        <p:grpSpPr>
          <a:xfrm>
            <a:off x="8250434" y="2581635"/>
            <a:ext cx="3889416" cy="1396714"/>
            <a:chOff x="8250434" y="2581635"/>
            <a:chExt cx="3889416" cy="13967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5FCA84E6-0152-4074-AE89-5944F6F044FE}"/>
                </a:ext>
              </a:extLst>
            </p:cNvPr>
            <p:cNvGrpSpPr/>
            <p:nvPr/>
          </p:nvGrpSpPr>
          <p:grpSpPr>
            <a:xfrm>
              <a:off x="8250434" y="2581635"/>
              <a:ext cx="3889416" cy="1396714"/>
              <a:chOff x="8226597" y="2579465"/>
              <a:chExt cx="3889416" cy="1396714"/>
            </a:xfrm>
          </p:grpSpPr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04C0BBDD-1310-41A8-A776-0CE729A9695E}"/>
                  </a:ext>
                </a:extLst>
              </p:cNvPr>
              <p:cNvSpPr/>
              <p:nvPr/>
            </p:nvSpPr>
            <p:spPr>
              <a:xfrm>
                <a:off x="8226597" y="2579465"/>
                <a:ext cx="3808136" cy="139671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CFE847-0DA5-49B9-BA1E-19F33A4B2263}"/>
                  </a:ext>
                </a:extLst>
              </p:cNvPr>
              <p:cNvSpPr txBox="1"/>
              <p:nvPr/>
            </p:nvSpPr>
            <p:spPr>
              <a:xfrm>
                <a:off x="8230815" y="3367492"/>
                <a:ext cx="483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/>
                  <a:t>1</a:t>
                </a:r>
                <a:endParaRPr lang="ko-KR" altLang="en-US" sz="2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86C92-B026-42C9-8020-3F3FBC8D5A0C}"/>
                  </a:ext>
                </a:extLst>
              </p:cNvPr>
              <p:cNvSpPr txBox="1"/>
              <p:nvPr/>
            </p:nvSpPr>
            <p:spPr>
              <a:xfrm>
                <a:off x="8993423" y="3359086"/>
                <a:ext cx="10510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/>
                  <a:t>할인율</a:t>
                </a:r>
                <a:r>
                  <a:rPr lang="en-US" altLang="ko-KR" sz="2000" dirty="0"/>
                  <a:t> </a:t>
                </a:r>
                <a:endParaRPr lang="ko-KR" altLang="en-US" sz="2000" dirty="0"/>
              </a:p>
            </p:txBody>
          </p:sp>
          <p:sp>
            <p:nvSpPr>
              <p:cNvPr id="14" name="더하기 기호 13">
                <a:extLst>
                  <a:ext uri="{FF2B5EF4-FFF2-40B4-BE49-F238E27FC236}">
                    <a16:creationId xmlns:a16="http://schemas.microsoft.com/office/drawing/2014/main" id="{83968103-C4A9-4362-A9A0-F9CDED6A915E}"/>
                  </a:ext>
                </a:extLst>
              </p:cNvPr>
              <p:cNvSpPr/>
              <p:nvPr/>
            </p:nvSpPr>
            <p:spPr>
              <a:xfrm>
                <a:off x="8630213" y="3415130"/>
                <a:ext cx="325528" cy="365223"/>
              </a:xfrm>
              <a:prstGeom prst="mathPlus">
                <a:avLst>
                  <a:gd name="adj1" fmla="val 130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5" name="빼기 기호 14">
                <a:extLst>
                  <a:ext uri="{FF2B5EF4-FFF2-40B4-BE49-F238E27FC236}">
                    <a16:creationId xmlns:a16="http://schemas.microsoft.com/office/drawing/2014/main" id="{BCD5B719-A2F3-493A-B0B2-64614B24D626}"/>
                  </a:ext>
                </a:extLst>
              </p:cNvPr>
              <p:cNvSpPr/>
              <p:nvPr/>
            </p:nvSpPr>
            <p:spPr>
              <a:xfrm>
                <a:off x="9922983" y="3492212"/>
                <a:ext cx="335123" cy="19043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2B6726-8391-4289-9B77-36D4E9CA30A1}"/>
                  </a:ext>
                </a:extLst>
              </p:cNvPr>
              <p:cNvSpPr txBox="1"/>
              <p:nvPr/>
            </p:nvSpPr>
            <p:spPr>
              <a:xfrm>
                <a:off x="9141102" y="2730422"/>
                <a:ext cx="1931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/>
                  <a:t>고객유지비율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A54BF0-2A70-4118-8401-6746EB3560E0}"/>
                  </a:ext>
                </a:extLst>
              </p:cNvPr>
              <p:cNvSpPr txBox="1"/>
              <p:nvPr/>
            </p:nvSpPr>
            <p:spPr>
              <a:xfrm>
                <a:off x="10184530" y="3367898"/>
                <a:ext cx="1931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/>
                  <a:t>고객유지비율</a:t>
                </a:r>
              </a:p>
            </p:txBody>
          </p:sp>
        </p:grp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E7BA1965-90EC-4A54-A828-B4C5B8E6D298}"/>
                </a:ext>
              </a:extLst>
            </p:cNvPr>
            <p:cNvCxnSpPr>
              <a:stCxn id="38" idx="1"/>
              <a:endCxn id="38" idx="3"/>
            </p:cNvCxnSpPr>
            <p:nvPr/>
          </p:nvCxnSpPr>
          <p:spPr>
            <a:xfrm>
              <a:off x="8250434" y="3279992"/>
              <a:ext cx="380813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70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/>
      <p:bldP spid="17" grpId="0" animBg="1"/>
      <p:bldP spid="21" grpId="0" animBg="1"/>
      <p:bldP spid="28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405A4-958F-479B-9C64-80646E0374F0}"/>
              </a:ext>
            </a:extLst>
          </p:cNvPr>
          <p:cNvSpPr txBox="1"/>
          <p:nvPr/>
        </p:nvSpPr>
        <p:spPr>
          <a:xfrm>
            <a:off x="2348727" y="447971"/>
            <a:ext cx="561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=</a:t>
            </a:r>
            <a:r>
              <a:rPr lang="ko-KR" altLang="en-US" sz="2400" dirty="0"/>
              <a:t>평균구입액</a:t>
            </a:r>
            <a:r>
              <a:rPr lang="en-US" altLang="ko-KR" sz="2400" dirty="0"/>
              <a:t>x </a:t>
            </a:r>
            <a:r>
              <a:rPr lang="ko-KR" altLang="en-US" sz="2400" dirty="0"/>
              <a:t>구입횟수</a:t>
            </a:r>
            <a:r>
              <a:rPr lang="en-US" altLang="ko-KR" sz="2400" dirty="0"/>
              <a:t> x </a:t>
            </a:r>
            <a:r>
              <a:rPr lang="ko-KR" altLang="en-US" sz="2400" dirty="0"/>
              <a:t>평균수익률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53FD20-53CA-4C40-B9C1-14980DF1605E}"/>
              </a:ext>
            </a:extLst>
          </p:cNvPr>
          <p:cNvSpPr/>
          <p:nvPr/>
        </p:nvSpPr>
        <p:spPr>
          <a:xfrm>
            <a:off x="1057414" y="420332"/>
            <a:ext cx="1273803" cy="5232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평균수익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D61CC-57A9-439E-A9C0-C62C08B76AFA}"/>
              </a:ext>
            </a:extLst>
          </p:cNvPr>
          <p:cNvSpPr txBox="1"/>
          <p:nvPr/>
        </p:nvSpPr>
        <p:spPr>
          <a:xfrm>
            <a:off x="1534080" y="1191554"/>
            <a:ext cx="8146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/>
              <a:t>계산예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7F61F-F1C9-4374-AA15-386558E87EF7}"/>
              </a:ext>
            </a:extLst>
          </p:cNvPr>
          <p:cNvSpPr txBox="1"/>
          <p:nvPr/>
        </p:nvSpPr>
        <p:spPr>
          <a:xfrm>
            <a:off x="3153103" y="119155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연간 구매건수 </a:t>
            </a:r>
            <a:r>
              <a:rPr lang="en-US" altLang="ko-KR" dirty="0"/>
              <a:t>= 3</a:t>
            </a:r>
            <a:r>
              <a:rPr lang="ko-KR" altLang="en-US" dirty="0" err="1"/>
              <a:t>만건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FDBB9-0415-4213-BEE6-9B8127633B99}"/>
              </a:ext>
            </a:extLst>
          </p:cNvPr>
          <p:cNvSpPr txBox="1"/>
          <p:nvPr/>
        </p:nvSpPr>
        <p:spPr>
          <a:xfrm>
            <a:off x="5712372" y="119155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연간 매출액 </a:t>
            </a:r>
            <a:r>
              <a:rPr lang="en-US" altLang="ko-KR" dirty="0"/>
              <a:t>= 30</a:t>
            </a:r>
            <a:r>
              <a:rPr lang="ko-KR" altLang="en-US" dirty="0"/>
              <a:t>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31D55-050D-48DC-AA77-DF9A457FA925}"/>
              </a:ext>
            </a:extLst>
          </p:cNvPr>
          <p:cNvSpPr txBox="1"/>
          <p:nvPr/>
        </p:nvSpPr>
        <p:spPr>
          <a:xfrm>
            <a:off x="8271641" y="1191554"/>
            <a:ext cx="25431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평균구입액 </a:t>
            </a:r>
            <a:r>
              <a:rPr lang="en-US" altLang="ko-KR" dirty="0"/>
              <a:t>= 10</a:t>
            </a:r>
            <a:r>
              <a:rPr lang="ko-KR" altLang="en-US" dirty="0"/>
              <a:t>만원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7DF9D-EA3A-42CB-8AC7-6C5385FB0C0E}"/>
              </a:ext>
            </a:extLst>
          </p:cNvPr>
          <p:cNvSpPr txBox="1"/>
          <p:nvPr/>
        </p:nvSpPr>
        <p:spPr>
          <a:xfrm>
            <a:off x="3153103" y="181692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연간 구매인수 </a:t>
            </a:r>
            <a:r>
              <a:rPr lang="en-US" altLang="ko-KR" dirty="0"/>
              <a:t>= 1</a:t>
            </a:r>
            <a:r>
              <a:rPr lang="ko-KR" altLang="en-US" dirty="0"/>
              <a:t>만명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9A850-8EF8-4FCD-AB68-658975CE3EC7}"/>
              </a:ext>
            </a:extLst>
          </p:cNvPr>
          <p:cNvSpPr txBox="1"/>
          <p:nvPr/>
        </p:nvSpPr>
        <p:spPr>
          <a:xfrm>
            <a:off x="8271640" y="1816920"/>
            <a:ext cx="25431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평균구입횟수 </a:t>
            </a:r>
            <a:r>
              <a:rPr lang="en-US" altLang="ko-KR" dirty="0"/>
              <a:t>= 3</a:t>
            </a:r>
            <a:r>
              <a:rPr lang="ko-KR" altLang="en-US" dirty="0"/>
              <a:t>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36067-3B16-45B9-843B-D07077A8E44C}"/>
              </a:ext>
            </a:extLst>
          </p:cNvPr>
          <p:cNvSpPr txBox="1"/>
          <p:nvPr/>
        </p:nvSpPr>
        <p:spPr>
          <a:xfrm>
            <a:off x="5294306" y="2502720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연간 원가 및 비용 </a:t>
            </a:r>
            <a:r>
              <a:rPr lang="en-US" altLang="ko-KR" dirty="0"/>
              <a:t>= 20</a:t>
            </a:r>
            <a:r>
              <a:rPr lang="ko-KR" altLang="en-US" dirty="0"/>
              <a:t>억원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791AFD-95A2-486A-AEAF-92D410490BFE}"/>
              </a:ext>
            </a:extLst>
          </p:cNvPr>
          <p:cNvSpPr txBox="1"/>
          <p:nvPr/>
        </p:nvSpPr>
        <p:spPr>
          <a:xfrm>
            <a:off x="8271640" y="2494837"/>
            <a:ext cx="25431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평균수익률 </a:t>
            </a:r>
            <a:r>
              <a:rPr lang="en-US" altLang="ko-KR" dirty="0"/>
              <a:t>= 33%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CA35CC6-3989-4059-A29D-FBBDB3D8C59D}"/>
              </a:ext>
            </a:extLst>
          </p:cNvPr>
          <p:cNvSpPr/>
          <p:nvPr/>
        </p:nvSpPr>
        <p:spPr>
          <a:xfrm>
            <a:off x="9110010" y="1504237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x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7FE1FB-0876-46C5-A434-AD59FFF493E2}"/>
              </a:ext>
            </a:extLst>
          </p:cNvPr>
          <p:cNvSpPr/>
          <p:nvPr/>
        </p:nvSpPr>
        <p:spPr>
          <a:xfrm>
            <a:off x="9145276" y="213338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x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CFDA03B-1989-42C0-8337-21AB6E862D04}"/>
              </a:ext>
            </a:extLst>
          </p:cNvPr>
          <p:cNvSpPr/>
          <p:nvPr/>
        </p:nvSpPr>
        <p:spPr>
          <a:xfrm>
            <a:off x="8271640" y="3172754"/>
            <a:ext cx="2543115" cy="5232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평균수익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=10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E8895-0865-4BA9-926C-E6DE93FF2DBE}"/>
              </a:ext>
            </a:extLst>
          </p:cNvPr>
          <p:cNvSpPr txBox="1"/>
          <p:nvPr/>
        </p:nvSpPr>
        <p:spPr>
          <a:xfrm>
            <a:off x="3177099" y="437142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연간 매출액 </a:t>
            </a:r>
            <a:r>
              <a:rPr lang="en-US" altLang="ko-KR" dirty="0"/>
              <a:t>= 30</a:t>
            </a:r>
            <a:r>
              <a:rPr lang="ko-KR" altLang="en-US" dirty="0"/>
              <a:t>억원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4AC984-A136-46D4-ABBA-025108A88461}"/>
              </a:ext>
            </a:extLst>
          </p:cNvPr>
          <p:cNvSpPr txBox="1"/>
          <p:nvPr/>
        </p:nvSpPr>
        <p:spPr>
          <a:xfrm>
            <a:off x="5485300" y="4371424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연간 원가 및 비용 </a:t>
            </a:r>
            <a:r>
              <a:rPr lang="en-US" altLang="ko-KR" dirty="0"/>
              <a:t>= 20</a:t>
            </a:r>
            <a:r>
              <a:rPr lang="ko-KR" altLang="en-US" dirty="0"/>
              <a:t>억원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8822E-20DC-460C-A63C-284B963755FD}"/>
              </a:ext>
            </a:extLst>
          </p:cNvPr>
          <p:cNvSpPr txBox="1"/>
          <p:nvPr/>
        </p:nvSpPr>
        <p:spPr>
          <a:xfrm>
            <a:off x="4169079" y="487255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연간 구매인수 </a:t>
            </a:r>
            <a:r>
              <a:rPr lang="en-US" altLang="ko-KR" dirty="0"/>
              <a:t>= 1</a:t>
            </a:r>
            <a:r>
              <a:rPr lang="ko-KR" altLang="en-US" dirty="0"/>
              <a:t>만명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31DBB4C-8ABC-471D-ABA5-D7DF9FA6E674}"/>
              </a:ext>
            </a:extLst>
          </p:cNvPr>
          <p:cNvCxnSpPr/>
          <p:nvPr/>
        </p:nvCxnSpPr>
        <p:spPr>
          <a:xfrm>
            <a:off x="3165434" y="4740756"/>
            <a:ext cx="48873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빼기 기호 21">
            <a:extLst>
              <a:ext uri="{FF2B5EF4-FFF2-40B4-BE49-F238E27FC236}">
                <a16:creationId xmlns:a16="http://schemas.microsoft.com/office/drawing/2014/main" id="{17945FFA-0568-4572-B19E-202D37BC63D4}"/>
              </a:ext>
            </a:extLst>
          </p:cNvPr>
          <p:cNvSpPr/>
          <p:nvPr/>
        </p:nvSpPr>
        <p:spPr>
          <a:xfrm>
            <a:off x="5329012" y="4510371"/>
            <a:ext cx="15628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2B92F1C-DE8E-4187-A0AA-B53F0157F8F2}"/>
              </a:ext>
            </a:extLst>
          </p:cNvPr>
          <p:cNvSpPr/>
          <p:nvPr/>
        </p:nvSpPr>
        <p:spPr>
          <a:xfrm>
            <a:off x="8622640" y="4559381"/>
            <a:ext cx="1582017" cy="5232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BC887D2B-E315-4BFF-895C-2717D32583A1}"/>
              </a:ext>
            </a:extLst>
          </p:cNvPr>
          <p:cNvCxnSpPr/>
          <p:nvPr/>
        </p:nvCxnSpPr>
        <p:spPr>
          <a:xfrm>
            <a:off x="1534080" y="3976796"/>
            <a:ext cx="938616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B453939-508F-4DB8-95F3-B4123A138FC8}"/>
              </a:ext>
            </a:extLst>
          </p:cNvPr>
          <p:cNvSpPr txBox="1"/>
          <p:nvPr/>
        </p:nvSpPr>
        <p:spPr>
          <a:xfrm>
            <a:off x="2178001" y="453323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또는</a:t>
            </a:r>
          </a:p>
        </p:txBody>
      </p:sp>
    </p:spTree>
    <p:extLst>
      <p:ext uri="{BB962C8B-B14F-4D97-AF65-F5344CB8AC3E}">
        <p14:creationId xmlns:p14="http://schemas.microsoft.com/office/powerpoint/2010/main" val="2975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/>
      <p:bldP spid="22" grpId="0" animBg="1"/>
      <p:bldP spid="23" grpId="0" animBg="1"/>
      <p:bldP spid="2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나눔스퀘어 Bold"/>
        <a:ea typeface="나눔스퀘어 Bold"/>
        <a:cs typeface=""/>
      </a:majorFont>
      <a:minorFont>
        <a:latin typeface="나눔스퀘어라운드 Bold"/>
        <a:ea typeface="나눔스퀘어라운드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1213</Words>
  <Application>Microsoft Office PowerPoint</Application>
  <PresentationFormat>와이드스크린</PresentationFormat>
  <Paragraphs>253</Paragraphs>
  <Slides>13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나눔고딕 ExtraBold</vt:lpstr>
      <vt:lpstr>나눔스퀘어 Bold</vt:lpstr>
      <vt:lpstr>나눔스퀘어라운드 Bold</vt:lpstr>
      <vt:lpstr>맑은 고딕</vt:lpstr>
      <vt:lpstr>Arial</vt:lpstr>
      <vt:lpstr>Cambria Math</vt:lpstr>
      <vt:lpstr>Office 테마</vt:lpstr>
      <vt:lpstr>고객생애가치 </vt:lpstr>
      <vt:lpstr>PowerPoint 프레젠테이션</vt:lpstr>
      <vt:lpstr> </vt:lpstr>
      <vt:lpstr>Customer Lifetime Value(고객생애가치)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무한등비급수의 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Admin</cp:lastModifiedBy>
  <cp:revision>66</cp:revision>
  <dcterms:created xsi:type="dcterms:W3CDTF">2020-03-18T01:20:42Z</dcterms:created>
  <dcterms:modified xsi:type="dcterms:W3CDTF">2025-03-05T06:47:20Z</dcterms:modified>
</cp:coreProperties>
</file>